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theme/theme10.xml" ContentType="application/vnd.openxmlformats-officedocument.theme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theme/theme12.xml" ContentType="application/vnd.openxmlformats-officedocument.theme+xml"/>
  <Override PartName="/ppt/slideLayouts/slideLayout20.xml" ContentType="application/vnd.openxmlformats-officedocument.presentationml.slideLayout+xml"/>
  <Override PartName="/ppt/theme/theme13.xml" ContentType="application/vnd.openxmlformats-officedocument.theme+xml"/>
  <Override PartName="/ppt/slideLayouts/slideLayout21.xml" ContentType="application/vnd.openxmlformats-officedocument.presentationml.slideLayout+xml"/>
  <Override PartName="/ppt/theme/theme14.xml" ContentType="application/vnd.openxmlformats-officedocument.theme+xml"/>
  <Override PartName="/ppt/slideLayouts/slideLayout22.xml" ContentType="application/vnd.openxmlformats-officedocument.presentationml.slideLayout+xml"/>
  <Override PartName="/ppt/theme/theme1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6.xml" ContentType="application/vnd.openxmlformats-officedocument.theme+xml"/>
  <Override PartName="/ppt/slideLayouts/slideLayout25.xml" ContentType="application/vnd.openxmlformats-officedocument.presentationml.slideLayout+xml"/>
  <Override PartName="/ppt/theme/theme17.xml" ContentType="application/vnd.openxmlformats-officedocument.theme+xml"/>
  <Override PartName="/ppt/slideLayouts/slideLayout26.xml" ContentType="application/vnd.openxmlformats-officedocument.presentationml.slideLayout+xml"/>
  <Override PartName="/ppt/theme/theme18.xml" ContentType="application/vnd.openxmlformats-officedocument.theme+xml"/>
  <Override PartName="/ppt/slideLayouts/slideLayout27.xml" ContentType="application/vnd.openxmlformats-officedocument.presentationml.slideLayout+xml"/>
  <Override PartName="/ppt/theme/theme1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.xml" ContentType="application/vnd.openxmlformats-officedocument.presentationml.notesSlide+xml"/>
  <Override PartName="/ppt/tags/tag41.xml" ContentType="application/vnd.openxmlformats-officedocument.presentationml.tags+xml"/>
  <Override PartName="/ppt/notesSlides/notesSlide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7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>
  <p:sldMasterIdLst>
    <p:sldMasterId id="2147484283" r:id="rId1"/>
    <p:sldMasterId id="2147483649" r:id="rId2"/>
    <p:sldMasterId id="2147484234" r:id="rId3"/>
    <p:sldMasterId id="2147484259" r:id="rId4"/>
    <p:sldMasterId id="2147483670" r:id="rId5"/>
    <p:sldMasterId id="2147483672" r:id="rId6"/>
    <p:sldMasterId id="2147484235" r:id="rId7"/>
    <p:sldMasterId id="2147483674" r:id="rId8"/>
    <p:sldMasterId id="2147484247" r:id="rId9"/>
    <p:sldMasterId id="2147484306" r:id="rId10"/>
    <p:sldMasterId id="2147484308" r:id="rId11"/>
    <p:sldMasterId id="2147484310" r:id="rId12"/>
    <p:sldMasterId id="2147484312" r:id="rId13"/>
    <p:sldMasterId id="2147484314" r:id="rId14"/>
    <p:sldMasterId id="2147484316" r:id="rId15"/>
    <p:sldMasterId id="2147484230" r:id="rId16"/>
    <p:sldMasterId id="2147483678" r:id="rId17"/>
    <p:sldMasterId id="2147484228" r:id="rId18"/>
    <p:sldMasterId id="2147484304" r:id="rId19"/>
    <p:sldMasterId id="2147484321" r:id="rId20"/>
  </p:sldMasterIdLst>
  <p:notesMasterIdLst>
    <p:notesMasterId r:id="rId109"/>
  </p:notesMasterIdLst>
  <p:handoutMasterIdLst>
    <p:handoutMasterId r:id="rId110"/>
  </p:handoutMasterIdLst>
  <p:sldIdLst>
    <p:sldId id="457" r:id="rId21"/>
    <p:sldId id="460" r:id="rId22"/>
    <p:sldId id="486" r:id="rId23"/>
    <p:sldId id="427" r:id="rId24"/>
    <p:sldId id="494" r:id="rId25"/>
    <p:sldId id="495" r:id="rId26"/>
    <p:sldId id="496" r:id="rId27"/>
    <p:sldId id="497" r:id="rId28"/>
    <p:sldId id="498" r:id="rId29"/>
    <p:sldId id="499" r:id="rId30"/>
    <p:sldId id="532" r:id="rId31"/>
    <p:sldId id="500" r:id="rId32"/>
    <p:sldId id="531" r:id="rId33"/>
    <p:sldId id="501" r:id="rId34"/>
    <p:sldId id="530" r:id="rId35"/>
    <p:sldId id="502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5" r:id="rId47"/>
    <p:sldId id="517" r:id="rId48"/>
    <p:sldId id="519" r:id="rId49"/>
    <p:sldId id="521" r:id="rId50"/>
    <p:sldId id="522" r:id="rId51"/>
    <p:sldId id="523" r:id="rId52"/>
    <p:sldId id="524" r:id="rId53"/>
    <p:sldId id="525" r:id="rId54"/>
    <p:sldId id="527" r:id="rId55"/>
    <p:sldId id="528" r:id="rId56"/>
    <p:sldId id="529" r:id="rId57"/>
    <p:sldId id="493" r:id="rId58"/>
    <p:sldId id="596" r:id="rId59"/>
    <p:sldId id="597" r:id="rId60"/>
    <p:sldId id="417" r:id="rId61"/>
    <p:sldId id="534" r:id="rId62"/>
    <p:sldId id="535" r:id="rId63"/>
    <p:sldId id="533" r:id="rId64"/>
    <p:sldId id="536" r:id="rId65"/>
    <p:sldId id="538" r:id="rId66"/>
    <p:sldId id="539" r:id="rId67"/>
    <p:sldId id="537" r:id="rId68"/>
    <p:sldId id="621" r:id="rId69"/>
    <p:sldId id="622" r:id="rId70"/>
    <p:sldId id="421" r:id="rId71"/>
    <p:sldId id="558" r:id="rId72"/>
    <p:sldId id="559" r:id="rId73"/>
    <p:sldId id="561" r:id="rId74"/>
    <p:sldId id="562" r:id="rId75"/>
    <p:sldId id="563" r:id="rId76"/>
    <p:sldId id="625" r:id="rId77"/>
    <p:sldId id="566" r:id="rId78"/>
    <p:sldId id="564" r:id="rId79"/>
    <p:sldId id="565" r:id="rId80"/>
    <p:sldId id="600" r:id="rId81"/>
    <p:sldId id="601" r:id="rId82"/>
    <p:sldId id="435" r:id="rId83"/>
    <p:sldId id="567" r:id="rId84"/>
    <p:sldId id="570" r:id="rId85"/>
    <p:sldId id="568" r:id="rId86"/>
    <p:sldId id="419" r:id="rId87"/>
    <p:sldId id="541" r:id="rId88"/>
    <p:sldId id="543" r:id="rId89"/>
    <p:sldId id="429" r:id="rId90"/>
    <p:sldId id="544" r:id="rId91"/>
    <p:sldId id="552" r:id="rId92"/>
    <p:sldId id="553" r:id="rId93"/>
    <p:sldId id="554" r:id="rId94"/>
    <p:sldId id="555" r:id="rId95"/>
    <p:sldId id="556" r:id="rId96"/>
    <p:sldId id="557" r:id="rId97"/>
    <p:sldId id="623" r:id="rId98"/>
    <p:sldId id="624" r:id="rId99"/>
    <p:sldId id="591" r:id="rId100"/>
    <p:sldId id="585" r:id="rId101"/>
    <p:sldId id="590" r:id="rId102"/>
    <p:sldId id="589" r:id="rId103"/>
    <p:sldId id="586" r:id="rId104"/>
    <p:sldId id="587" r:id="rId105"/>
    <p:sldId id="490" r:id="rId106"/>
    <p:sldId id="491" r:id="rId107"/>
    <p:sldId id="492" r:id="rId108"/>
  </p:sldIdLst>
  <p:sldSz cx="16249650" cy="9144000"/>
  <p:notesSz cx="6858000" cy="9144000"/>
  <p:custDataLst>
    <p:tags r:id="rId11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3600" kern="1200">
        <a:solidFill>
          <a:srgbClr val="4C4C4C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57" userDrawn="1">
          <p15:clr>
            <a:srgbClr val="A4A3A4"/>
          </p15:clr>
        </p15:guide>
        <p15:guide id="2" pos="5163" userDrawn="1">
          <p15:clr>
            <a:srgbClr val="A4A3A4"/>
          </p15:clr>
        </p15:guide>
        <p15:guide id="3" orient="horz" pos="322">
          <p15:clr>
            <a:srgbClr val="A4A3A4"/>
          </p15:clr>
        </p15:guide>
        <p15:guide id="4" orient="horz" pos="5125" userDrawn="1">
          <p15:clr>
            <a:srgbClr val="A4A3A4"/>
          </p15:clr>
        </p15:guide>
        <p15:guide id="5" pos="877" userDrawn="1">
          <p15:clr>
            <a:srgbClr val="A4A3A4"/>
          </p15:clr>
        </p15:guide>
        <p15:guide id="6" pos="9767" userDrawn="1">
          <p15:clr>
            <a:srgbClr val="A4A3A4"/>
          </p15:clr>
        </p15:guide>
        <p15:guide id="7" pos="4823" userDrawn="1">
          <p15:clr>
            <a:srgbClr val="A4A3A4"/>
          </p15:clr>
        </p15:guide>
        <p15:guide id="8" pos="5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58595B"/>
    <a:srgbClr val="F15A22"/>
    <a:srgbClr val="A6CE39"/>
    <a:srgbClr val="FAA61A"/>
    <a:srgbClr val="FFFFFF"/>
    <a:srgbClr val="FFCC00"/>
    <a:srgbClr val="DEDC00"/>
    <a:srgbClr val="F1E503"/>
    <a:srgbClr val="FFE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4" autoAdjust="0"/>
    <p:restoredTop sz="88192" autoAdjust="0"/>
  </p:normalViewPr>
  <p:slideViewPr>
    <p:cSldViewPr snapToGrid="0">
      <p:cViewPr varScale="1">
        <p:scale>
          <a:sx n="65" d="100"/>
          <a:sy n="65" d="100"/>
        </p:scale>
        <p:origin x="114" y="72"/>
      </p:cViewPr>
      <p:guideLst>
        <p:guide orient="horz" pos="2857"/>
        <p:guide pos="5163"/>
        <p:guide orient="horz" pos="322"/>
        <p:guide orient="horz" pos="5125"/>
        <p:guide pos="877"/>
        <p:guide pos="9767"/>
        <p:guide pos="4823"/>
        <p:guide pos="51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92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112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slide" Target="slides/slide46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87" Type="http://schemas.openxmlformats.org/officeDocument/2006/relationships/slide" Target="slides/slide67.xml"/><Relationship Id="rId102" Type="http://schemas.openxmlformats.org/officeDocument/2006/relationships/slide" Target="slides/slide82.xml"/><Relationship Id="rId110" Type="http://schemas.openxmlformats.org/officeDocument/2006/relationships/handoutMaster" Target="handoutMasters/handoutMaster1.xml"/><Relationship Id="rId11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90" Type="http://schemas.openxmlformats.org/officeDocument/2006/relationships/slide" Target="slides/slide70.xml"/><Relationship Id="rId95" Type="http://schemas.openxmlformats.org/officeDocument/2006/relationships/slide" Target="slides/slide7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1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103" Type="http://schemas.openxmlformats.org/officeDocument/2006/relationships/slide" Target="slides/slide83.xml"/><Relationship Id="rId108" Type="http://schemas.openxmlformats.org/officeDocument/2006/relationships/slide" Target="slides/slide8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91" Type="http://schemas.openxmlformats.org/officeDocument/2006/relationships/slide" Target="slides/slide71.xml"/><Relationship Id="rId96" Type="http://schemas.openxmlformats.org/officeDocument/2006/relationships/slide" Target="slides/slide76.xml"/><Relationship Id="rId11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14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5D66B-FB33-0844-8D8A-6194AED009C0}" type="datetimeFigureOut">
              <a:rPr lang="en-US">
                <a:latin typeface="Trebuchet MS"/>
              </a:rPr>
              <a:t>7/21/2016</a:t>
            </a:fld>
            <a:endParaRPr lang="en-US">
              <a:latin typeface="Trebuchet M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F3E57-63E7-4241-A7FB-D3530715B282}" type="slidenum">
              <a:rPr>
                <a:latin typeface="Trebuchet MS"/>
              </a:rPr>
              <a:t>‹nº›</a:t>
            </a:fld>
            <a:endParaRPr lang="en-US"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82516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5B98C190-4FC4-154F-A91F-1A784F81A5AE}" type="datetimeFigureOut">
              <a:rPr lang="en-US"/>
              <a:pPr>
                <a:defRPr/>
              </a:pPr>
              <a:t>7/21/2016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pt-B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  <a:ea typeface="ヒラギノ角ゴ ProN W3" charset="0"/>
                <a:cs typeface="ヒラギノ角ゴ ProN W3" charset="0"/>
                <a:sym typeface="Open Sans Light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20000"/>
              </a:lnSpc>
              <a:spcBef>
                <a:spcPts val="7200"/>
              </a:spcBef>
              <a:defRPr sz="1200">
                <a:latin typeface="Trebuchet MS"/>
              </a:defRPr>
            </a:lvl1pPr>
          </a:lstStyle>
          <a:p>
            <a:pPr>
              <a:defRPr/>
            </a:pPr>
            <a:fld id="{7D56EEB5-948D-8848-BCF9-8DF1E932784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6394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/>
        <a:ea typeface="Trebuchet MS"/>
        <a:cs typeface="Trebuchet M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 smtClean="0"/>
              <a:t>O fluig Designer utiliza o BPMN 2.0 (Estendido) por padrão (desde a Atualização</a:t>
            </a:r>
            <a:r>
              <a:rPr lang="pt-BR" baseline="0" dirty="0" smtClean="0"/>
              <a:t> 1.5)</a:t>
            </a:r>
          </a:p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84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27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449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61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2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Formulários criados através do editor web do fluig são prontos para Mobile, pois utilizam o </a:t>
            </a:r>
            <a:r>
              <a:rPr lang="pt-BR" dirty="0" err="1" smtClean="0"/>
              <a:t>Style</a:t>
            </a:r>
            <a:r>
              <a:rPr lang="pt-BR" dirty="0" smtClean="0"/>
              <a:t> </a:t>
            </a:r>
            <a:r>
              <a:rPr lang="pt-BR" dirty="0" err="1" smtClean="0"/>
              <a:t>Guide</a:t>
            </a:r>
            <a:r>
              <a:rPr lang="pt-BR" dirty="0" smtClean="0"/>
              <a:t>*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*</a:t>
            </a:r>
            <a:r>
              <a:rPr lang="pt-BR" baseline="0" dirty="0" smtClean="0"/>
              <a:t>A partir da 1.5.5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9285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56EEB5-948D-8848-BCF9-8DF1E932784D}" type="slidenum">
              <a:rPr lang="pt-BR" smtClean="0"/>
              <a:pPr>
                <a:defRPr/>
              </a:pPr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149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6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132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454544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/>
              <a:t>1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5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500" b="1" cap="all">
                <a:solidFill>
                  <a:srgbClr val="ED14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2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137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to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edit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Master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text</a:t>
            </a:r>
            <a:r>
              <a:rPr kumimoji="0" lang="pt-BR" sz="4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 </a:t>
            </a:r>
            <a:r>
              <a:rPr kumimoji="0" lang="pt-BR" sz="4000" b="1" i="0" u="none" strike="noStrike" kern="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styles</a:t>
            </a:r>
            <a:endParaRPr kumimoji="0" lang="pt-BR" sz="4000" b="1" i="0" u="none" strike="noStrike" kern="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39609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3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3621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FFCC00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4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398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A1C30D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5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132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434235" y="3514685"/>
            <a:ext cx="2116800" cy="2116800"/>
          </a:xfrm>
          <a:prstGeom prst="rect">
            <a:avLst/>
          </a:prstGeom>
        </p:spPr>
        <p:txBody>
          <a:bodyPr vert="horz" wrap="square" lIns="10800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b="1" cap="all">
                <a:solidFill>
                  <a:srgbClr val="D6D706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 dirty="0" smtClean="0"/>
              <a:t>6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2586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CINZA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M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5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LAR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8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225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AMAR_C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0" kern="1200" cap="all" noProof="0">
                <a:solidFill>
                  <a:srgbClr val="58595B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960"/>
              </a:spcBef>
              <a:buNone/>
              <a:defRPr lang="pt-BR" sz="4000" b="1" kern="1200" cap="all" noProof="0">
                <a:solidFill>
                  <a:srgbClr val="FFFFFF"/>
                </a:solidFill>
                <a:latin typeface="Trebuchet MS"/>
                <a:ea typeface="+mn-ea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0" cap="all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text styles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_VERD2_Co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00320" y="3840163"/>
            <a:ext cx="11149330" cy="146367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4000" b="1" cap="all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2pPr>
            <a:lvl3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3pPr>
            <a:lvl4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4pPr>
            <a:lvl5pPr>
              <a:defRPr b="1">
                <a:solidFill>
                  <a:schemeClr val="bg1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</p:txBody>
      </p:sp>
      <p:pic>
        <p:nvPicPr>
          <p:cNvPr id="4" name="Picture 3" descr="Pin_number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469951"/>
            <a:ext cx="2509520" cy="2204098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7789" y="3797300"/>
            <a:ext cx="1509422" cy="15367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3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7149782" cy="229933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95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_info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pt-BR" sz="3600" b="1" cap="all" baseline="0" noProof="0">
                <a:solidFill>
                  <a:srgbClr val="58595B"/>
                </a:solidFill>
                <a:latin typeface="Trebuchet MS"/>
                <a:cs typeface="Trebuchet MS"/>
                <a:sym typeface="Open Sans Bold" charset="0"/>
              </a:defRPr>
            </a:lvl1pPr>
          </a:lstStyle>
          <a:p>
            <a:pPr lvl="0">
              <a:lnSpc>
                <a:spcPct val="110000"/>
              </a:lnSpc>
            </a:pPr>
            <a:r>
              <a:rPr kumimoji="0" lang="pt-BR" sz="3600" b="1" i="0" u="none" strike="noStrike" kern="0" cap="all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Trebuchet MS"/>
                <a:cs typeface="Trebuchet MS"/>
              </a:rPr>
              <a:t>Click to edit Master title style</a:t>
            </a:r>
            <a:endParaRPr kumimoji="0" lang="pt-BR" sz="3600" b="1" i="0" u="none" strike="noStrike" kern="0" cap="all" spc="0" normalizeH="0" baseline="0" noProof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Trebuchet MS"/>
              <a:cs typeface="Trebuchet MS"/>
            </a:endParaRPr>
          </a:p>
        </p:txBody>
      </p:sp>
      <p:pic>
        <p:nvPicPr>
          <p:cNvPr id="19" name="Picture 18" descr="divisoria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lnSpc>
                <a:spcPct val="110000"/>
              </a:lnSpc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8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noProof="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b="1" smtClean="0">
                <a:solidFill>
                  <a:srgbClr val="A1C30D"/>
                </a:solidFill>
              </a:rPr>
              <a:t>Acompanhe os canais sociais de fluig:</a:t>
            </a:r>
            <a:endParaRPr lang="pt-BR" sz="2800" b="1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b="1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b="1" smtClean="0">
                <a:solidFill>
                  <a:srgbClr val="58595B"/>
                </a:solidFill>
              </a:rPr>
              <a:t>0800 882 9191</a:t>
            </a:r>
            <a:endParaRPr lang="pt-BR" sz="2400" b="1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62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526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50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040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 BY_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379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1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525944"/>
            <a:ext cx="9265920" cy="12520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r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741998" y="2529204"/>
            <a:ext cx="9428162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513143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399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cerramento_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8"/>
          <p:cNvSpPr txBox="1">
            <a:spLocks/>
          </p:cNvSpPr>
          <p:nvPr userDrawn="1"/>
        </p:nvSpPr>
        <p:spPr>
          <a:xfrm>
            <a:off x="9946640" y="2917852"/>
            <a:ext cx="4602480" cy="881988"/>
          </a:xfrm>
          <a:prstGeom prst="rect">
            <a:avLst/>
          </a:prstGeom>
        </p:spPr>
        <p:txBody>
          <a:bodyPr vert="horz"/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48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>
                <a:latin typeface="Trebuchet MS"/>
                <a:cs typeface="Trebuchet MS"/>
              </a:rPr>
              <a:t>OBRIGADO!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 hasCustomPrompt="1"/>
          </p:nvPr>
        </p:nvSpPr>
        <p:spPr>
          <a:xfrm>
            <a:off x="10546715" y="407384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Nome Sobrenome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11" hasCustomPrompt="1"/>
          </p:nvPr>
        </p:nvSpPr>
        <p:spPr>
          <a:xfrm>
            <a:off x="10546715" y="4856163"/>
            <a:ext cx="4002088" cy="89439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0" kern="1200" baseline="0">
                <a:solidFill>
                  <a:srgbClr val="58595B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/>
              <a:t>Área – cargo</a:t>
            </a:r>
          </a:p>
          <a:p>
            <a:r>
              <a:rPr lang="pt-BR" noProof="0"/>
              <a:t>Contato telefônico</a:t>
            </a:r>
          </a:p>
        </p:txBody>
      </p:sp>
      <p:sp>
        <p:nvSpPr>
          <p:cNvPr id="29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10546715" y="5780723"/>
            <a:ext cx="4002088" cy="4981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rebuchet MS"/>
                <a:ea typeface="+mn-ea"/>
                <a:cs typeface="Trebuchet MS"/>
                <a:sym typeface="Open Sans Light" charset="0"/>
              </a:defRPr>
            </a:lvl1pPr>
            <a:lvl2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2pPr>
            <a:lvl3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3pPr>
            <a:lvl4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x-none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4pPr>
            <a:lvl5pPr marL="0" indent="0" algn="r" defTabSz="457200" rtl="0" eaLnBrk="1" fontAlgn="base" latinLnBrk="0" hangingPunct="1">
              <a:spcBef>
                <a:spcPct val="20000"/>
              </a:spcBef>
              <a:spcAft>
                <a:spcPct val="0"/>
              </a:spcAft>
              <a:buFontTx/>
              <a:buNone/>
              <a:defRPr lang="en-US" sz="2000" b="1" kern="1200" baseline="0">
                <a:solidFill>
                  <a:srgbClr val="F39608"/>
                </a:solidFill>
                <a:latin typeface="Tahoma"/>
                <a:ea typeface="+mn-ea"/>
                <a:cs typeface="Tahoma"/>
                <a:sym typeface="Open Sans Light" charset="0"/>
              </a:defRPr>
            </a:lvl5pPr>
          </a:lstStyle>
          <a:p>
            <a:pPr lvl="0"/>
            <a:r>
              <a:rPr lang="pt-BR" noProof="0"/>
              <a:t>E-mail</a:t>
            </a:r>
          </a:p>
        </p:txBody>
      </p:sp>
      <p:pic>
        <p:nvPicPr>
          <p:cNvPr id="6" name="Picture 5" descr="social_fac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52" y="4085106"/>
            <a:ext cx="252968" cy="422100"/>
          </a:xfrm>
          <a:prstGeom prst="rect">
            <a:avLst/>
          </a:prstGeom>
        </p:spPr>
      </p:pic>
      <p:pic>
        <p:nvPicPr>
          <p:cNvPr id="7" name="Picture 6" descr="social_scri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62" y="4137191"/>
            <a:ext cx="258852" cy="380922"/>
          </a:xfrm>
          <a:prstGeom prst="rect">
            <a:avLst/>
          </a:prstGeom>
        </p:spPr>
      </p:pic>
      <p:pic>
        <p:nvPicPr>
          <p:cNvPr id="8" name="Picture 7" descr="social_youtub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88" y="4081656"/>
            <a:ext cx="445632" cy="427984"/>
          </a:xfrm>
          <a:prstGeom prst="rect">
            <a:avLst/>
          </a:prstGeom>
        </p:spPr>
      </p:pic>
      <p:pic>
        <p:nvPicPr>
          <p:cNvPr id="9" name="Picture 8" descr="social_linkedi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04" y="4834783"/>
            <a:ext cx="370624" cy="386802"/>
          </a:xfrm>
          <a:prstGeom prst="rect">
            <a:avLst/>
          </a:prstGeom>
        </p:spPr>
      </p:pic>
      <p:pic>
        <p:nvPicPr>
          <p:cNvPr id="10" name="Picture 9" descr="social_slideshar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918" y="4876786"/>
            <a:ext cx="395628" cy="377980"/>
          </a:xfrm>
          <a:prstGeom prst="rect">
            <a:avLst/>
          </a:prstGeom>
        </p:spPr>
      </p:pic>
      <p:pic>
        <p:nvPicPr>
          <p:cNvPr id="11" name="Picture 10" descr="social_fluig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376" y="4803016"/>
            <a:ext cx="316208" cy="42798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092961" y="412535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406367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pt.scribd.com/fluigplatform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7487593" y="412535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/fluigplatform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2255521" y="4907672"/>
            <a:ext cx="171703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/company/fluig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45107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pt.slideshare.net/fluig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7406313" y="4907672"/>
            <a:ext cx="3779847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1600" b="0" smtClean="0">
                <a:solidFill>
                  <a:srgbClr val="58595B"/>
                </a:solidFill>
              </a:rPr>
              <a:t>/fluig.com/blog</a:t>
            </a:r>
            <a:endParaRPr lang="pt-BR" sz="1600" b="0">
              <a:solidFill>
                <a:srgbClr val="58595B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876052" y="3292232"/>
            <a:ext cx="7081519" cy="42632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800" smtClean="0">
                <a:solidFill>
                  <a:srgbClr val="A1C30D"/>
                </a:solidFill>
              </a:rPr>
              <a:t>Acompanhe os canais sociais de fluig:</a:t>
            </a:r>
            <a:endParaRPr lang="pt-BR" sz="2800">
              <a:solidFill>
                <a:srgbClr val="A1C30D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876053" y="5750952"/>
            <a:ext cx="2980428" cy="91400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636463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l"/>
            <a:r>
              <a:rPr lang="pt-BR" sz="2400" smtClean="0">
                <a:solidFill>
                  <a:srgbClr val="58595B"/>
                </a:solidFill>
              </a:rPr>
              <a:t>www.fluig.com</a:t>
            </a:r>
          </a:p>
          <a:p>
            <a:pPr algn="l"/>
            <a:r>
              <a:rPr lang="pt-BR" sz="2400" smtClean="0">
                <a:solidFill>
                  <a:srgbClr val="58595B"/>
                </a:solidFill>
              </a:rPr>
              <a:t>0800 882 9191</a:t>
            </a:r>
            <a:endParaRPr lang="pt-BR" sz="240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7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Descri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720" y="3261752"/>
            <a:ext cx="8284212" cy="89368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3600" b="1" cap="all" baseline="0">
                <a:solidFill>
                  <a:srgbClr val="58595B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pic>
        <p:nvPicPr>
          <p:cNvPr id="4" name="Picture 3" descr="icone_abertur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138" y="2018284"/>
            <a:ext cx="1103376" cy="1103376"/>
          </a:xfrm>
          <a:prstGeom prst="rect">
            <a:avLst/>
          </a:prstGeom>
        </p:spPr>
      </p:pic>
      <p:pic>
        <p:nvPicPr>
          <p:cNvPr id="5" name="Picture 4" descr="divisori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18" y="4198903"/>
            <a:ext cx="5436616" cy="303218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3982720" y="4603114"/>
            <a:ext cx="8284212" cy="21736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 typeface="Arial"/>
              <a:buNone/>
              <a:defRPr sz="3200" b="0" i="0" strike="noStrike" cap="all" normalizeH="0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pt-BR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1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>
        <p:tmplLst>
          <p:tmpl lvl="1"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83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_FLUIDO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5300" y="1986444"/>
            <a:ext cx="5156200" cy="134095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9385300" y="3543300"/>
            <a:ext cx="5156200" cy="515620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01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3" name="Content Placeholder 6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8056880" cy="5527675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382885" y="2529522"/>
            <a:ext cx="4450715" cy="5527357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135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S_cont_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6035" y="1094904"/>
            <a:ext cx="1270756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123438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23438" y="2682240"/>
            <a:ext cx="12720320" cy="1889760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38047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637517" y="4758160"/>
            <a:ext cx="4206241" cy="2907749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2000" b="1">
                <a:solidFill>
                  <a:srgbClr val="636463"/>
                </a:solidFill>
                <a:latin typeface="Trebuchet MS"/>
                <a:cs typeface="Trebuchet MS"/>
              </a:defRPr>
            </a:lvl1pPr>
          </a:lstStyle>
          <a:p>
            <a:endParaRPr lang="pt-BR" noProof="0"/>
          </a:p>
          <a:p>
            <a:endParaRPr lang="pt-BR" noProof="0"/>
          </a:p>
          <a:p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962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_cont_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186995" y="525944"/>
            <a:ext cx="8704525" cy="129269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200" b="1" cap="all">
                <a:solidFill>
                  <a:srgbClr val="F15A22"/>
                </a:solidFill>
                <a:latin typeface="Trebuchet MS"/>
                <a:cs typeface="Trebuchet MS"/>
              </a:defRPr>
            </a:lvl1pPr>
          </a:lstStyle>
          <a:p>
            <a:r>
              <a:rPr lang="pt-BR" noProof="0" smtClean="0"/>
              <a:t>Click to edit Master title style</a:t>
            </a:r>
            <a:endParaRPr lang="pt-BR" noProof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5873116"/>
          </a:xfrm>
          <a:prstGeom prst="rect">
            <a:avLst/>
          </a:prstGeom>
        </p:spPr>
        <p:txBody>
          <a:bodyPr vert="horz"/>
          <a:lstStyle>
            <a:lvl1pPr>
              <a:defRPr sz="2800">
                <a:solidFill>
                  <a:srgbClr val="58595B"/>
                </a:solidFill>
                <a:latin typeface="Trebuchet MS"/>
                <a:cs typeface="Trebuchet MS"/>
              </a:defRPr>
            </a:lvl1pPr>
            <a:lvl2pPr>
              <a:defRPr sz="2400">
                <a:solidFill>
                  <a:srgbClr val="58595B"/>
                </a:solidFill>
                <a:latin typeface="Trebuchet MS"/>
                <a:cs typeface="Trebuchet MS"/>
              </a:defRPr>
            </a:lvl2pPr>
            <a:lvl3pPr>
              <a:defRPr sz="1800">
                <a:solidFill>
                  <a:srgbClr val="58595B"/>
                </a:solidFill>
                <a:latin typeface="Trebuchet MS"/>
                <a:cs typeface="Trebuchet MS"/>
              </a:defRPr>
            </a:lvl3pPr>
            <a:lvl4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4pPr>
            <a:lvl5pPr>
              <a:defRPr sz="1600">
                <a:solidFill>
                  <a:srgbClr val="58595B"/>
                </a:solidFill>
                <a:latin typeface="Trebuchet MS"/>
                <a:cs typeface="Trebuchet MS"/>
              </a:defRPr>
            </a:lvl5pPr>
          </a:lstStyle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07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1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2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6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71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3" r:id="rId1"/>
    <p:sldLayoutId id="2147484294" r:id="rId2"/>
    <p:sldLayoutId id="2147484295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1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6851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30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37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56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1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19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6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303" r:id="rId2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6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800">
          <a:solidFill>
            <a:srgbClr val="41414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406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1pPr>
      <a:lvl2pPr marL="914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2pPr>
      <a:lvl3pPr marL="1422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3pPr>
      <a:lvl4pPr marL="1930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4pPr>
      <a:lvl5pPr marL="2438400" indent="-4064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5pPr>
      <a:lvl6pPr marL="28956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6pPr>
      <a:lvl7pPr marL="33528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7pPr>
      <a:lvl8pPr marL="38100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8pPr>
      <a:lvl9pPr marL="4267200" indent="-406400" algn="l" rtl="0" fontAlgn="base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>
          <a:solidFill>
            <a:srgbClr val="41414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2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9" r:id="rId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09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318" r:id="rId2"/>
    <p:sldLayoutId id="2147484330" r:id="rId3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/>
          <a:ea typeface="+mj-ea"/>
          <a:cs typeface="ヒラギノ角ゴ ProN W6" charset="0"/>
          <a:sym typeface="Open Sans Bold" charset="0"/>
        </a:defRPr>
      </a:lvl1pPr>
      <a:lvl2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2pPr>
      <a:lvl3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3pPr>
      <a:lvl4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4pPr>
      <a:lvl5pPr algn="ctr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Open Sans Semi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ctr" rtl="0" fontAlgn="base">
        <a:lnSpc>
          <a:spcPct val="110000"/>
        </a:lnSpc>
        <a:spcBef>
          <a:spcPct val="0"/>
        </a:spcBef>
        <a:spcAft>
          <a:spcPct val="0"/>
        </a:spcAft>
        <a:defRPr sz="6400">
          <a:solidFill>
            <a:schemeClr val="tx1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defRPr sz="3200">
          <a:solidFill>
            <a:srgbClr val="7F7F7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ctr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4572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9144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3716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828800" algn="ctr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06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06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6" r:id="rId1"/>
    <p:sldLayoutId id="2147484302" r:id="rId2"/>
    <p:sldLayoutId id="2147484328" r:id="rId3"/>
    <p:sldLayoutId id="2147484329" r:id="rId4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97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4199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8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j-lt"/>
          <a:ea typeface="+mj-ea"/>
          <a:cs typeface="+mj-cs"/>
          <a:sym typeface="Open Sans Bold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Open Sans Bold" charset="0"/>
          <a:ea typeface="ヒラギノ角ゴ ProN W6" charset="0"/>
          <a:cs typeface="ヒラギノ角ゴ ProN W6" charset="0"/>
          <a:sym typeface="Open Sans Bold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1pPr>
      <a:lvl2pPr marL="742950" indent="-28575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2pPr>
      <a:lvl3pPr marL="11430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•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3pPr>
      <a:lvl4pPr marL="16002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–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4pPr>
      <a:lvl5pPr marL="2057400" indent="-228600" algn="l" rtl="0" eaLnBrk="0" fontAlgn="base" hangingPunct="0">
        <a:lnSpc>
          <a:spcPct val="110000"/>
        </a:lnSpc>
        <a:spcBef>
          <a:spcPts val="1500"/>
        </a:spcBef>
        <a:spcAft>
          <a:spcPct val="0"/>
        </a:spcAft>
        <a:buChar char="»"/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5pPr>
      <a:lvl6pPr marL="4572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6pPr>
      <a:lvl7pPr marL="9144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7pPr>
      <a:lvl8pPr marL="13716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8pPr>
      <a:lvl9pPr marL="1828800" algn="l" rtl="0" fontAlgn="base">
        <a:lnSpc>
          <a:spcPct val="110000"/>
        </a:lnSpc>
        <a:spcBef>
          <a:spcPts val="150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27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68.png"/><Relationship Id="rId4" Type="http://schemas.openxmlformats.org/officeDocument/2006/relationships/hyperlink" Target="http://tdn.totvs.com/pages/viewpage.action?pageId=23739749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1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pages/viewpage.action?pageId=142804157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Workflow#DesenvolvimentodeWorkflow-Comocriarummecanismodeatribui%C3%A7%C3%A3o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Workflow#DesenvolvimentodeWorkflow-hAPI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6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6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tdn.totvs.com/display/fluig/Desenvolvimento+de+Workflow#DesenvolvimentodeWorkflow-Desenvolvimentodeprocessosobaplataforma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6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fluig.com/" TargetMode="External"/><Relationship Id="rId7" Type="http://schemas.openxmlformats.org/officeDocument/2006/relationships/hyperlink" Target="https://api.fluig.com/tutorial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9.xml"/><Relationship Id="rId6" Type="http://schemas.openxmlformats.org/officeDocument/2006/relationships/image" Target="../media/image94.png"/><Relationship Id="rId5" Type="http://schemas.openxmlformats.org/officeDocument/2006/relationships/hyperlink" Target="http://tdn.totvs.com/display/public/fluig/Fluig+API" TargetMode="External"/><Relationship Id="rId4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hyperlink" Target="http://tdn.totvs.com/pages/viewpage.action?pageId=198934765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api.fluig.com/resource_GroupRes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8.xml"/><Relationship Id="rId6" Type="http://schemas.openxmlformats.org/officeDocument/2006/relationships/image" Target="../media/image68.png"/><Relationship Id="rId5" Type="http://schemas.openxmlformats.org/officeDocument/2006/relationships/hyperlink" Target="http://tdn.totvs.com/display/fluig/Desenvolvimento+de+Workflow#DesenvolvimentodeWorkflow-Desenvolvimentodeprocessosobaplataforma" TargetMode="External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://tdn.totvs.com/pages/viewpage.action?pageId=146181573" TargetMode="Externa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Relationship Id="rId6" Type="http://schemas.openxmlformats.org/officeDocument/2006/relationships/hyperlink" Target="http://tdn.totvs.com/display/fluig/Recursos+do+Fluig+Mobile" TargetMode="External"/><Relationship Id="rId5" Type="http://schemas.openxmlformats.org/officeDocument/2006/relationships/image" Target="../media/image102.png"/><Relationship Id="rId4" Type="http://schemas.openxmlformats.org/officeDocument/2006/relationships/hyperlink" Target="https://style.fluig.com/" TargetMode="External"/><Relationship Id="rId9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Relationship Id="rId4" Type="http://schemas.openxmlformats.org/officeDocument/2006/relationships/image" Target="../media/image10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4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jA99Xz0PAVA" TargetMode="External"/><Relationship Id="rId1" Type="http://schemas.openxmlformats.org/officeDocument/2006/relationships/tags" Target="../tags/tag86.xml"/><Relationship Id="rId4" Type="http://schemas.openxmlformats.org/officeDocument/2006/relationships/image" Target="../media/image108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://pt.slideshare.net/fluig" TargetMode="External"/><Relationship Id="rId3" Type="http://schemas.openxmlformats.org/officeDocument/2006/relationships/hyperlink" Target="http://www.fluig.com/" TargetMode="External"/><Relationship Id="rId7" Type="http://schemas.openxmlformats.org/officeDocument/2006/relationships/hyperlink" Target="https://www.youtube.com/user/fluigplatform" TargetMode="External"/><Relationship Id="rId12" Type="http://schemas.openxmlformats.org/officeDocument/2006/relationships/hyperlink" Target="https://suporte.totvs.com/portal/p/10098/guia-relacionamento" TargetMode="Externa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87.xml"/><Relationship Id="rId6" Type="http://schemas.openxmlformats.org/officeDocument/2006/relationships/hyperlink" Target="https://www.fluig.com/blog/" TargetMode="External"/><Relationship Id="rId11" Type="http://schemas.openxmlformats.org/officeDocument/2006/relationships/image" Target="../media/image109.png"/><Relationship Id="rId5" Type="http://schemas.openxmlformats.org/officeDocument/2006/relationships/hyperlink" Target="suporte.fluig.com" TargetMode="External"/><Relationship Id="rId10" Type="http://schemas.openxmlformats.org/officeDocument/2006/relationships/hyperlink" Target="http://fluig.totvs.com/portal/p/10097/subject/fluig-dev-partner" TargetMode="External"/><Relationship Id="rId4" Type="http://schemas.openxmlformats.org/officeDocument/2006/relationships/hyperlink" Target="http://dev.fluig.com/" TargetMode="External"/><Relationship Id="rId9" Type="http://schemas.openxmlformats.org/officeDocument/2006/relationships/hyperlink" Target="https://pt.scribd.com/user/236100035/Fluig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8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25570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Inicial condicional</a:t>
            </a:r>
          </a:p>
          <a:p>
            <a:pPr lvl="1"/>
            <a:r>
              <a:rPr lang="pt-BR" dirty="0"/>
              <a:t>Permite que uma nova solicitação </a:t>
            </a:r>
            <a:r>
              <a:rPr lang="pt-BR" dirty="0" smtClean="0"/>
              <a:t>seja </a:t>
            </a:r>
            <a:r>
              <a:rPr lang="pt-BR" dirty="0"/>
              <a:t>criada toda vez que um script condicional retornar verdadeiro em uma determinada faixa de </a:t>
            </a:r>
            <a:r>
              <a:rPr lang="pt-BR" dirty="0" smtClean="0"/>
              <a:t>tempo</a:t>
            </a:r>
          </a:p>
          <a:p>
            <a:pPr lvl="1"/>
            <a:r>
              <a:rPr lang="pt-BR" dirty="0" smtClean="0"/>
              <a:t>Atividade </a:t>
            </a:r>
            <a:r>
              <a:rPr lang="pt-BR" dirty="0"/>
              <a:t>no agendador de tarefas que ficará a cargo da execução periódica do script condicional </a:t>
            </a:r>
            <a:endParaRPr lang="pt-BR" dirty="0" smtClean="0"/>
          </a:p>
          <a:p>
            <a:pPr lvl="1"/>
            <a:endParaRPr lang="pt-BR" dirty="0"/>
          </a:p>
          <a:p>
            <a:r>
              <a:rPr lang="pt-BR" dirty="0" smtClean="0"/>
              <a:t>Evento Intermediário condicional</a:t>
            </a:r>
          </a:p>
          <a:p>
            <a:pPr lvl="1"/>
            <a:r>
              <a:rPr lang="pt-BR" dirty="0"/>
              <a:t>Quando as condições do script forem cumpridas o processo será movido para a próxima </a:t>
            </a:r>
            <a:r>
              <a:rPr lang="pt-BR" dirty="0" smtClean="0"/>
              <a:t>etapa</a:t>
            </a:r>
          </a:p>
          <a:p>
            <a:pPr lvl="1"/>
            <a:r>
              <a:rPr lang="pt-BR" dirty="0"/>
              <a:t>O usuário que movimentou a tarefa anterior do evento intermediário condicional será utilizado para movimentar esta tarefa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2050" name="Imagem 63" descr="http://tdn.totvs.com/download/attachments/126714186/11.png?version=1&amp;modificationDate=1393446076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32" y="252920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Imagem 43" descr="http://tdn.totvs.com/download/attachments/126714787/04.png?version=1&amp;modificationDate=1393446172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32" y="5070339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9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25602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824" y="3189396"/>
            <a:ext cx="11040002" cy="30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586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371549"/>
            <a:ext cx="12707565" cy="5527675"/>
          </a:xfrm>
        </p:spPr>
        <p:txBody>
          <a:bodyPr/>
          <a:lstStyle/>
          <a:p>
            <a:r>
              <a:rPr lang="pt-BR" dirty="0" smtClean="0"/>
              <a:t>Evento Intermediário de envio de sinal</a:t>
            </a:r>
          </a:p>
          <a:p>
            <a:pPr lvl="1"/>
            <a:r>
              <a:rPr lang="pt-BR" dirty="0" smtClean="0"/>
              <a:t>Funciona </a:t>
            </a:r>
            <a:r>
              <a:rPr lang="pt-BR" dirty="0"/>
              <a:t>como uma atividade automática e irá realizar a emissão de </a:t>
            </a:r>
            <a:r>
              <a:rPr lang="pt-BR" dirty="0" smtClean="0"/>
              <a:t>sinal</a:t>
            </a:r>
          </a:p>
          <a:p>
            <a:pPr lvl="1"/>
            <a:r>
              <a:rPr lang="pt-BR" dirty="0"/>
              <a:t>Quando </a:t>
            </a:r>
            <a:r>
              <a:rPr lang="pt-BR" dirty="0" smtClean="0"/>
              <a:t>a </a:t>
            </a:r>
            <a:r>
              <a:rPr lang="pt-BR" dirty="0"/>
              <a:t>solicitação chegar neste evento ela será movida imediatamente para a próxima atividade apenas realizando o envio de um </a:t>
            </a:r>
            <a:r>
              <a:rPr lang="pt-BR" dirty="0" smtClean="0"/>
              <a:t>sinal</a:t>
            </a:r>
          </a:p>
          <a:p>
            <a:pPr lvl="1"/>
            <a:endParaRPr lang="pt-BR" dirty="0"/>
          </a:p>
          <a:p>
            <a:r>
              <a:rPr lang="pt-BR" dirty="0" smtClean="0"/>
              <a:t>Evento Inicial de sinal</a:t>
            </a:r>
          </a:p>
          <a:p>
            <a:pPr lvl="1"/>
            <a:r>
              <a:rPr lang="pt-BR" dirty="0"/>
              <a:t>Quando as condições do script forem cumpridas o processo será movido para a próxima </a:t>
            </a:r>
            <a:r>
              <a:rPr lang="pt-BR" dirty="0" smtClean="0"/>
              <a:t>etapa</a:t>
            </a:r>
          </a:p>
          <a:p>
            <a:pPr lvl="1"/>
            <a:r>
              <a:rPr lang="pt-BR" dirty="0"/>
              <a:t>O usuário que movimentou a tarefa anterior do evento intermediário condicional será utilizado para movimentar esta </a:t>
            </a:r>
            <a:r>
              <a:rPr lang="pt-BR" dirty="0" smtClean="0"/>
              <a:t>tarefa</a:t>
            </a:r>
          </a:p>
          <a:p>
            <a:pPr lvl="1"/>
            <a:endParaRPr lang="pt-BR" dirty="0"/>
          </a:p>
          <a:p>
            <a:r>
              <a:rPr lang="pt-BR" dirty="0"/>
              <a:t>Evento Intermediário de recepção de sinal</a:t>
            </a:r>
          </a:p>
          <a:p>
            <a:pPr lvl="1"/>
            <a:r>
              <a:rPr lang="pt-BR" dirty="0"/>
              <a:t>Manterá a solicitação </a:t>
            </a:r>
            <a:r>
              <a:rPr lang="pt-BR" dirty="0" smtClean="0"/>
              <a:t>parada </a:t>
            </a:r>
            <a:r>
              <a:rPr lang="pt-BR" dirty="0"/>
              <a:t>até que o sinal configurado tenha sido emitido por outra atividade de envio de sinal</a:t>
            </a:r>
          </a:p>
          <a:p>
            <a:endParaRPr lang="pt-BR" dirty="0"/>
          </a:p>
        </p:txBody>
      </p:sp>
      <p:pic>
        <p:nvPicPr>
          <p:cNvPr id="3074" name="Imagem 42" descr="http://tdn.totvs.com/download/attachments/126714787/05.png?version=1&amp;modificationDate=1393446184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90" y="238731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m 62" descr="http://tdn.totvs.com/download/attachments/126714186/12.png?version=1&amp;modificationDate=1393446083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90" y="4579620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23" descr="http://tdn.totvs.com/download/attachments/126714787/10.png?version=1&amp;modificationDate=1393446192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90" y="7085438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984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591" y="3365610"/>
            <a:ext cx="9972469" cy="32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19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Final de sinal</a:t>
            </a:r>
          </a:p>
          <a:p>
            <a:pPr lvl="1"/>
            <a:r>
              <a:rPr lang="pt-BR" dirty="0"/>
              <a:t>Ao terminar a solicitação será emitido um sinal que será captado por atividades de recepção de sinal em outros </a:t>
            </a:r>
            <a:r>
              <a:rPr lang="pt-BR" dirty="0" smtClean="0"/>
              <a:t>processos</a:t>
            </a:r>
          </a:p>
          <a:p>
            <a:pPr lvl="1"/>
            <a:endParaRPr lang="pt-BR" dirty="0"/>
          </a:p>
          <a:p>
            <a:r>
              <a:rPr lang="pt-BR" dirty="0" smtClean="0"/>
              <a:t>Evento inicial temporizador</a:t>
            </a:r>
          </a:p>
          <a:p>
            <a:pPr lvl="1"/>
            <a:r>
              <a:rPr lang="pt-BR" dirty="0"/>
              <a:t>Permite a criação de solicitações </a:t>
            </a:r>
            <a:r>
              <a:rPr lang="pt-BR" dirty="0" smtClean="0"/>
              <a:t>em </a:t>
            </a:r>
            <a:r>
              <a:rPr lang="pt-BR" dirty="0"/>
              <a:t>uma determinada faixa de </a:t>
            </a:r>
            <a:r>
              <a:rPr lang="pt-BR" dirty="0" smtClean="0"/>
              <a:t>tempo</a:t>
            </a:r>
          </a:p>
          <a:p>
            <a:pPr lvl="1"/>
            <a:r>
              <a:rPr lang="pt-BR" dirty="0" smtClean="0"/>
              <a:t>Uma </a:t>
            </a:r>
            <a:r>
              <a:rPr lang="pt-BR" dirty="0"/>
              <a:t>atividade no agendador de tarefas </a:t>
            </a:r>
            <a:r>
              <a:rPr lang="pt-BR" dirty="0" smtClean="0"/>
              <a:t>ficará </a:t>
            </a:r>
            <a:r>
              <a:rPr lang="pt-BR" dirty="0"/>
              <a:t>a cargo da criação de solicitações periódicas para o </a:t>
            </a:r>
            <a:r>
              <a:rPr lang="pt-BR" dirty="0" smtClean="0"/>
              <a:t>processo</a:t>
            </a:r>
          </a:p>
          <a:p>
            <a:pPr lvl="1"/>
            <a:endParaRPr lang="pt-BR" dirty="0"/>
          </a:p>
          <a:p>
            <a:r>
              <a:rPr lang="pt-BR" dirty="0"/>
              <a:t>Evento Intermediário temporizador</a:t>
            </a:r>
          </a:p>
          <a:p>
            <a:pPr lvl="1"/>
            <a:r>
              <a:rPr lang="pt-BR" dirty="0"/>
              <a:t>Permite a criação de um atraso na </a:t>
            </a:r>
            <a:r>
              <a:rPr lang="pt-BR" dirty="0" smtClean="0"/>
              <a:t>solicitação</a:t>
            </a:r>
            <a:endParaRPr lang="pt-BR" dirty="0"/>
          </a:p>
          <a:p>
            <a:pPr lvl="1"/>
            <a:r>
              <a:rPr lang="pt-BR" dirty="0"/>
              <a:t>A solicitação ficará parada neste ponto do processo pelo período determinado dentro do agendamento da atividade</a:t>
            </a:r>
          </a:p>
          <a:p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099" name="Imagem 74" descr="http://tdn.totvs.com/download/attachments/126714950/20.png?version=1&amp;modificationDate=1393446010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90" y="2547036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Imagem 59" descr="http://tdn.totvs.com/download/attachments/126714186/16.png?version=1&amp;modificationDate=1393446094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00" y="4314852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44" descr="http://tdn.totvs.com/download/attachments/126714787/03.png?version=1&amp;modificationDate=1393446166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700" y="6495063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330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23554" name="Imagem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5" y="2606073"/>
            <a:ext cx="8665520" cy="440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701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Intermediário de Link (Entrada)</a:t>
            </a:r>
          </a:p>
          <a:p>
            <a:pPr lvl="1"/>
            <a:r>
              <a:rPr lang="pt-BR" dirty="0" smtClean="0"/>
              <a:t>Às </a:t>
            </a:r>
            <a:r>
              <a:rPr lang="pt-BR" dirty="0"/>
              <a:t>vezes é necessário criar um fluxo de atividade que acaba atravessando boa parte do diagrama dificultando o entendimento do </a:t>
            </a:r>
            <a:r>
              <a:rPr lang="pt-BR" dirty="0" smtClean="0"/>
              <a:t>mesmo</a:t>
            </a:r>
          </a:p>
          <a:p>
            <a:pPr lvl="1"/>
            <a:r>
              <a:rPr lang="pt-BR" dirty="0"/>
              <a:t>Eventos intermediários de link permitem a criação de conectores de fluxo tornando a conexão de atividades mais </a:t>
            </a:r>
            <a:r>
              <a:rPr lang="pt-BR" dirty="0" smtClean="0"/>
              <a:t>elegante</a:t>
            </a:r>
          </a:p>
          <a:p>
            <a:pPr lvl="1"/>
            <a:r>
              <a:rPr lang="pt-BR" dirty="0"/>
              <a:t>Para cada evento intermediário de link de entrada obrigatoriamente deverá existir pelo menos um evento intermediário de link de </a:t>
            </a:r>
            <a:r>
              <a:rPr lang="pt-BR" dirty="0" smtClean="0"/>
              <a:t>saída</a:t>
            </a:r>
          </a:p>
          <a:p>
            <a:pPr lvl="1"/>
            <a:endParaRPr lang="pt-BR" dirty="0"/>
          </a:p>
          <a:p>
            <a:r>
              <a:rPr lang="pt-BR" dirty="0"/>
              <a:t>Evento Intermediário de Link (Saída)</a:t>
            </a:r>
          </a:p>
          <a:p>
            <a:pPr lvl="1"/>
            <a:r>
              <a:rPr lang="pt-BR" dirty="0"/>
              <a:t>Determina a saída de um fluxo do processo que entrou no evento de Link de entrada</a:t>
            </a:r>
          </a:p>
          <a:p>
            <a:pPr lvl="1"/>
            <a:r>
              <a:rPr lang="pt-BR" dirty="0"/>
              <a:t>Necessita pelo menos um fluxo de saída para ser considerado um evento modelado de forma válida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5123" name="Imagem 22" descr="http://tdn.totvs.com/download/attachments/126714787/06.png?version=1&amp;modificationDate=1393446310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22" y="2588706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Imagem 16" descr="http://tdn.totvs.com/download/attachments/126714787/07.png?version=1&amp;modificationDate=1393446317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22" y="5892123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61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1026" name="Imagem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2690" y="2033960"/>
            <a:ext cx="8224271" cy="586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lipse 8"/>
          <p:cNvSpPr/>
          <p:nvPr/>
        </p:nvSpPr>
        <p:spPr>
          <a:xfrm>
            <a:off x="11633897" y="7300637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546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Inicial múltiplo</a:t>
            </a:r>
          </a:p>
          <a:p>
            <a:pPr lvl="1"/>
            <a:r>
              <a:rPr lang="pt-BR" dirty="0"/>
              <a:t>Permite analisar periodicamente um conjunto de condições para que uma solicitação </a:t>
            </a:r>
            <a:r>
              <a:rPr lang="pt-BR" dirty="0" smtClean="0"/>
              <a:t>seja aberta</a:t>
            </a:r>
          </a:p>
          <a:p>
            <a:pPr lvl="1"/>
            <a:r>
              <a:rPr lang="pt-BR" dirty="0" smtClean="0"/>
              <a:t>Essas </a:t>
            </a:r>
            <a:r>
              <a:rPr lang="pt-BR" dirty="0"/>
              <a:t>condições incluem um ou mais scripts condicionais bem como um ou mais sinais a serem </a:t>
            </a:r>
            <a:r>
              <a:rPr lang="pt-BR" dirty="0" smtClean="0"/>
              <a:t>monitorados</a:t>
            </a:r>
          </a:p>
          <a:p>
            <a:pPr lvl="1"/>
            <a:r>
              <a:rPr lang="pt-BR" dirty="0"/>
              <a:t>Caso algum script tenha suas condições atendidas ou um dos sinais tenha sido emitido será aberta uma solicitação </a:t>
            </a:r>
            <a:r>
              <a:rPr lang="pt-BR" dirty="0" smtClean="0"/>
              <a:t>para </a:t>
            </a:r>
            <a:r>
              <a:rPr lang="pt-BR" dirty="0"/>
              <a:t>aquele processo</a:t>
            </a:r>
            <a:endParaRPr lang="pt-BR" dirty="0" smtClean="0"/>
          </a:p>
          <a:p>
            <a:pPr lvl="1"/>
            <a:endParaRPr lang="pt-BR" dirty="0"/>
          </a:p>
          <a:p>
            <a:r>
              <a:rPr lang="pt-BR" dirty="0"/>
              <a:t>Evento Intermediário </a:t>
            </a:r>
            <a:r>
              <a:rPr lang="pt-BR" dirty="0" smtClean="0"/>
              <a:t>múltiplo</a:t>
            </a:r>
            <a:endParaRPr lang="pt-BR" dirty="0"/>
          </a:p>
          <a:p>
            <a:pPr lvl="1"/>
            <a:r>
              <a:rPr lang="pt-BR" dirty="0" smtClean="0"/>
              <a:t>Irá </a:t>
            </a:r>
            <a:r>
              <a:rPr lang="pt-BR" dirty="0"/>
              <a:t>disparar múltiplos </a:t>
            </a:r>
            <a:r>
              <a:rPr lang="pt-BR" dirty="0" smtClean="0"/>
              <a:t>sinais e </a:t>
            </a:r>
            <a:r>
              <a:rPr lang="pt-BR" dirty="0"/>
              <a:t>executar múltiplos scripts condicionais ao ser executado</a:t>
            </a:r>
            <a:endParaRPr lang="pt-BR" dirty="0" smtClean="0"/>
          </a:p>
          <a:p>
            <a:pPr lvl="1"/>
            <a:r>
              <a:rPr lang="pt-BR" dirty="0" smtClean="0"/>
              <a:t>Recomendado </a:t>
            </a:r>
            <a:r>
              <a:rPr lang="pt-BR" dirty="0"/>
              <a:t>em situações em que o modelador deseja disparar mais de um sinal ao mesmo tempo em determinado momento do </a:t>
            </a:r>
            <a:r>
              <a:rPr lang="pt-BR" dirty="0" smtClean="0"/>
              <a:t>processo</a:t>
            </a:r>
          </a:p>
        </p:txBody>
      </p:sp>
      <p:pic>
        <p:nvPicPr>
          <p:cNvPr id="3074" name="Imagem 58" descr="http://tdn.totvs.com/download/attachments/126714186/14.png?version=1&amp;modificationDate=139344611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22" y="252920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m 9" descr="http://tdn.totvs.com/download/attachments/126714787/09.png?version=1&amp;modificationDate=1393446328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10" y="5885300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86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Final múltiplo</a:t>
            </a:r>
          </a:p>
          <a:p>
            <a:pPr lvl="1"/>
            <a:r>
              <a:rPr lang="pt-BR" dirty="0" smtClean="0"/>
              <a:t>Scripts </a:t>
            </a:r>
            <a:r>
              <a:rPr lang="pt-BR" dirty="0"/>
              <a:t>condicionais serão apenas executados e seu retorno não será </a:t>
            </a:r>
            <a:r>
              <a:rPr lang="pt-BR" dirty="0" smtClean="0"/>
              <a:t>validado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recomendado nos casos em que se faz necessário enviar diferentes sinais após o fim do </a:t>
            </a:r>
            <a:r>
              <a:rPr lang="pt-BR" dirty="0" smtClean="0"/>
              <a:t>processo</a:t>
            </a:r>
          </a:p>
          <a:p>
            <a:pPr lvl="1"/>
            <a:r>
              <a:rPr lang="pt-BR" dirty="0" smtClean="0"/>
              <a:t>Essa </a:t>
            </a:r>
            <a:r>
              <a:rPr lang="pt-BR" dirty="0"/>
              <a:t>atividade </a:t>
            </a:r>
            <a:r>
              <a:rPr lang="pt-BR" dirty="0" smtClean="0"/>
              <a:t>não </a:t>
            </a:r>
            <a:r>
              <a:rPr lang="pt-BR" dirty="0"/>
              <a:t>irá impedir o fim da </a:t>
            </a:r>
            <a:r>
              <a:rPr lang="pt-BR" dirty="0" smtClean="0"/>
              <a:t>solicitação: a </a:t>
            </a:r>
            <a:r>
              <a:rPr lang="pt-BR" dirty="0"/>
              <a:t>execução dos scripts e o envio de sinais </a:t>
            </a:r>
            <a:r>
              <a:rPr lang="pt-BR" dirty="0" smtClean="0"/>
              <a:t>serão feitos no pós-processamento </a:t>
            </a:r>
          </a:p>
          <a:p>
            <a:pPr lvl="1"/>
            <a:endParaRPr lang="pt-BR" dirty="0"/>
          </a:p>
          <a:p>
            <a:r>
              <a:rPr lang="pt-BR" dirty="0"/>
              <a:t>Evento </a:t>
            </a:r>
            <a:r>
              <a:rPr lang="pt-BR" dirty="0" smtClean="0"/>
              <a:t>Final com erro</a:t>
            </a:r>
          </a:p>
          <a:p>
            <a:pPr lvl="1"/>
            <a:r>
              <a:rPr lang="pt-BR" dirty="0"/>
              <a:t>Indica que a solicitação </a:t>
            </a:r>
            <a:r>
              <a:rPr lang="pt-BR" dirty="0" smtClean="0"/>
              <a:t>terminou com </a:t>
            </a:r>
            <a:r>
              <a:rPr lang="pt-BR" dirty="0"/>
              <a:t>um erro do ponto de vista de negócio da </a:t>
            </a:r>
            <a:r>
              <a:rPr lang="pt-BR" dirty="0" smtClean="0"/>
              <a:t>organização</a:t>
            </a:r>
          </a:p>
          <a:p>
            <a:pPr lvl="1"/>
            <a:r>
              <a:rPr lang="pt-BR" dirty="0" smtClean="0"/>
              <a:t>O fluig se </a:t>
            </a:r>
            <a:r>
              <a:rPr lang="pt-BR" dirty="0"/>
              <a:t>comportará da mesma </a:t>
            </a:r>
            <a:r>
              <a:rPr lang="pt-BR" dirty="0" smtClean="0"/>
              <a:t>forma como se estivesse </a:t>
            </a:r>
            <a:r>
              <a:rPr lang="pt-BR" dirty="0"/>
              <a:t>executando um fim </a:t>
            </a:r>
            <a:r>
              <a:rPr lang="pt-BR" dirty="0" smtClean="0"/>
              <a:t>comum</a:t>
            </a:r>
            <a:endParaRPr lang="pt-BR" dirty="0"/>
          </a:p>
          <a:p>
            <a:pPr lvl="1"/>
            <a:r>
              <a:rPr lang="pt-BR" dirty="0" smtClean="0"/>
              <a:t>O </a:t>
            </a:r>
            <a:r>
              <a:rPr lang="pt-BR" dirty="0"/>
              <a:t>objetivo </a:t>
            </a:r>
            <a:r>
              <a:rPr lang="pt-BR" dirty="0" smtClean="0"/>
              <a:t>é deixar </a:t>
            </a:r>
            <a:r>
              <a:rPr lang="pt-BR" dirty="0"/>
              <a:t>mais claro do ponto de vista do negócio que a solicitação </a:t>
            </a:r>
            <a:r>
              <a:rPr lang="pt-BR" dirty="0" smtClean="0"/>
              <a:t>não </a:t>
            </a:r>
            <a:r>
              <a:rPr lang="pt-BR" dirty="0"/>
              <a:t>seguiu conforme o </a:t>
            </a:r>
            <a:r>
              <a:rPr lang="pt-BR" dirty="0" smtClean="0"/>
              <a:t>esperado</a:t>
            </a:r>
            <a:endParaRPr lang="pt-BR" dirty="0"/>
          </a:p>
        </p:txBody>
      </p:sp>
      <p:pic>
        <p:nvPicPr>
          <p:cNvPr id="4098" name="Imagem 75" descr="http://tdn.totvs.com/download/attachments/126714950/21.png?version=1&amp;modificationDate=1393446017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10" y="252920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Imagem 72" descr="http://tdn.totvs.com/download/attachments/126714950/18.png?version=1&amp;modificationDate=1393445990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10" y="5538458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874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Treinamento de desenvolvimento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146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Final de cancelamento</a:t>
            </a:r>
          </a:p>
          <a:p>
            <a:pPr lvl="1"/>
            <a:r>
              <a:rPr lang="pt-BR" dirty="0"/>
              <a:t>Permite cancelar uma solicitação </a:t>
            </a:r>
            <a:r>
              <a:rPr lang="pt-BR" dirty="0" smtClean="0"/>
              <a:t>através </a:t>
            </a:r>
            <a:r>
              <a:rPr lang="pt-BR" dirty="0"/>
              <a:t>da navegação da </a:t>
            </a:r>
            <a:r>
              <a:rPr lang="pt-BR" dirty="0" smtClean="0"/>
              <a:t>mesma</a:t>
            </a:r>
          </a:p>
          <a:p>
            <a:pPr lvl="1"/>
            <a:r>
              <a:rPr lang="pt-BR" dirty="0" smtClean="0"/>
              <a:t>Caso </a:t>
            </a:r>
            <a:r>
              <a:rPr lang="pt-BR" dirty="0"/>
              <a:t>a solicitação </a:t>
            </a:r>
            <a:r>
              <a:rPr lang="pt-BR" dirty="0" smtClean="0"/>
              <a:t>seja </a:t>
            </a:r>
            <a:r>
              <a:rPr lang="pt-BR" dirty="0"/>
              <a:t>movida para esta atividade ela será </a:t>
            </a:r>
            <a:r>
              <a:rPr lang="pt-BR" dirty="0" smtClean="0"/>
              <a:t>cancelada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o mesmo efeito obtido cancelando solicitações </a:t>
            </a:r>
            <a:r>
              <a:rPr lang="pt-BR" dirty="0" smtClean="0"/>
              <a:t>via Central de tarefas</a:t>
            </a:r>
          </a:p>
          <a:p>
            <a:pPr lvl="1"/>
            <a:endParaRPr lang="pt-BR" dirty="0"/>
          </a:p>
          <a:p>
            <a:r>
              <a:rPr lang="pt-BR" dirty="0"/>
              <a:t>Evento </a:t>
            </a:r>
            <a:r>
              <a:rPr lang="pt-BR" dirty="0" smtClean="0"/>
              <a:t>Final terminal</a:t>
            </a:r>
          </a:p>
          <a:p>
            <a:pPr lvl="1"/>
            <a:r>
              <a:rPr lang="pt-BR" dirty="0"/>
              <a:t>Este evento se comporta da mesma forma que o fim comum de </a:t>
            </a:r>
            <a:r>
              <a:rPr lang="pt-BR" dirty="0" smtClean="0"/>
              <a:t>processo</a:t>
            </a:r>
          </a:p>
          <a:p>
            <a:pPr lvl="1"/>
            <a:r>
              <a:rPr lang="pt-BR" dirty="0" smtClean="0"/>
              <a:t>Indica </a:t>
            </a:r>
            <a:r>
              <a:rPr lang="pt-BR" dirty="0"/>
              <a:t>que o processo foi encerrado e que não ocorrerá nenhum tipo de compensação ou pós-processamento</a:t>
            </a:r>
          </a:p>
        </p:txBody>
      </p:sp>
      <p:pic>
        <p:nvPicPr>
          <p:cNvPr id="5122" name="Imagem 73" descr="http://tdn.totvs.com/download/attachments/126714950/19.png?version=1&amp;modificationDate=1393446001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95" y="2535896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Imagem 76" descr="http://tdn.totvs.com/download/attachments/126714950/22.png?version=1&amp;modificationDate=1393446023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95" y="4816102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61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Gateway Exclusivo</a:t>
            </a:r>
          </a:p>
          <a:p>
            <a:pPr lvl="1"/>
            <a:r>
              <a:rPr lang="pt-BR" dirty="0" smtClean="0"/>
              <a:t>Irá </a:t>
            </a:r>
            <a:r>
              <a:rPr lang="pt-BR" dirty="0"/>
              <a:t>decidir o destino de um </a:t>
            </a:r>
            <a:r>
              <a:rPr lang="pt-BR" dirty="0" smtClean="0"/>
              <a:t>processo através </a:t>
            </a:r>
            <a:r>
              <a:rPr lang="pt-BR" dirty="0"/>
              <a:t>de expressões </a:t>
            </a:r>
            <a:r>
              <a:rPr lang="pt-BR" dirty="0" smtClean="0"/>
              <a:t>aritméticas</a:t>
            </a:r>
          </a:p>
          <a:p>
            <a:pPr lvl="1"/>
            <a:r>
              <a:rPr lang="pt-BR" dirty="0"/>
              <a:t>As expressões serão validadas na ordem que forem expostas na aba de </a:t>
            </a:r>
            <a:r>
              <a:rPr lang="pt-BR" dirty="0" smtClean="0"/>
              <a:t>condições</a:t>
            </a:r>
          </a:p>
          <a:p>
            <a:pPr lvl="1"/>
            <a:r>
              <a:rPr lang="pt-BR" dirty="0"/>
              <a:t>Cada condição terá um fluxo de destino </a:t>
            </a:r>
            <a:r>
              <a:rPr lang="pt-BR" dirty="0" smtClean="0"/>
              <a:t>relacionado</a:t>
            </a:r>
          </a:p>
          <a:p>
            <a:pPr lvl="1"/>
            <a:r>
              <a:rPr lang="pt-BR" dirty="0"/>
              <a:t>A primeira expressão que for validada como verdadeira será utilizada para mover o processo para a atividade </a:t>
            </a:r>
            <a:r>
              <a:rPr lang="pt-BR" dirty="0" smtClean="0"/>
              <a:t>relacionada</a:t>
            </a:r>
          </a:p>
          <a:p>
            <a:pPr lvl="1"/>
            <a:r>
              <a:rPr lang="pt-BR" dirty="0"/>
              <a:t>Apenas um caminho poderá ser percorrido utilizado este tipo de </a:t>
            </a:r>
            <a:r>
              <a:rPr lang="pt-BR" dirty="0" smtClean="0"/>
              <a:t>gateway</a:t>
            </a:r>
          </a:p>
        </p:txBody>
      </p:sp>
      <p:pic>
        <p:nvPicPr>
          <p:cNvPr id="6146" name="Imagem 86" descr="http://tdn.totvs.com/download/attachments/126715142/42.png?version=2&amp;modificationDate=1393445760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636" y="2522144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5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Gateway Paralelo</a:t>
            </a:r>
          </a:p>
          <a:p>
            <a:pPr lvl="1"/>
            <a:r>
              <a:rPr lang="pt-BR" dirty="0"/>
              <a:t>Ao chegar neste componente do processo a solicitação </a:t>
            </a:r>
            <a:r>
              <a:rPr lang="pt-BR" dirty="0" smtClean="0"/>
              <a:t>será </a:t>
            </a:r>
            <a:r>
              <a:rPr lang="pt-BR" dirty="0"/>
              <a:t>bifurcada em N saídas permitindo a execução de fluxos </a:t>
            </a:r>
            <a:r>
              <a:rPr lang="pt-BR" dirty="0" smtClean="0"/>
              <a:t>paralelos</a:t>
            </a:r>
          </a:p>
          <a:p>
            <a:pPr lvl="1"/>
            <a:r>
              <a:rPr lang="pt-BR" dirty="0" smtClean="0"/>
              <a:t>No </a:t>
            </a:r>
            <a:r>
              <a:rPr lang="pt-BR" dirty="0"/>
              <a:t>fim dos fluxos paralelos será necessário relacionar um objeto de </a:t>
            </a:r>
            <a:r>
              <a:rPr lang="pt-BR" dirty="0" err="1"/>
              <a:t>Join</a:t>
            </a:r>
            <a:r>
              <a:rPr lang="pt-BR" dirty="0"/>
              <a:t> que indicará o fim da execução dos fluxos paralelos voltando ao fluxo único do </a:t>
            </a:r>
            <a:r>
              <a:rPr lang="pt-BR" dirty="0" smtClean="0"/>
              <a:t>processo</a:t>
            </a:r>
            <a:endParaRPr lang="pt-BR" dirty="0"/>
          </a:p>
          <a:p>
            <a:pPr lvl="1"/>
            <a:endParaRPr lang="pt-BR" dirty="0" smtClean="0"/>
          </a:p>
        </p:txBody>
      </p:sp>
      <p:pic>
        <p:nvPicPr>
          <p:cNvPr id="7170" name="Imagem 2" descr="http://tdn.totvs.com/download/attachments/126715142/36.png?version=1&amp;modificationDate=1393445505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529203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Imagem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698" y="5108028"/>
            <a:ext cx="7268255" cy="294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24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387310"/>
            <a:ext cx="12707565" cy="5527675"/>
          </a:xfrm>
        </p:spPr>
        <p:txBody>
          <a:bodyPr/>
          <a:lstStyle/>
          <a:p>
            <a:r>
              <a:rPr lang="pt-BR" dirty="0" smtClean="0"/>
              <a:t>Gateway Inclusivo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uma mescla entre os gateways paralelos e </a:t>
            </a:r>
            <a:r>
              <a:rPr lang="pt-BR" dirty="0" smtClean="0"/>
              <a:t>exclusivo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possível definir expressões lógicas para cada fluxo de </a:t>
            </a:r>
            <a:r>
              <a:rPr lang="pt-BR" dirty="0" smtClean="0"/>
              <a:t>saída </a:t>
            </a:r>
            <a:r>
              <a:rPr lang="pt-BR" dirty="0"/>
              <a:t>do </a:t>
            </a:r>
            <a:r>
              <a:rPr lang="pt-BR" dirty="0" smtClean="0"/>
              <a:t>gateway</a:t>
            </a:r>
          </a:p>
          <a:p>
            <a:pPr lvl="1"/>
            <a:r>
              <a:rPr lang="pt-BR" dirty="0" smtClean="0"/>
              <a:t>Neste </a:t>
            </a:r>
            <a:r>
              <a:rPr lang="pt-BR" dirty="0"/>
              <a:t>componente todas as expressões serão validadas independente da </a:t>
            </a:r>
            <a:r>
              <a:rPr lang="pt-BR" dirty="0" smtClean="0"/>
              <a:t>ordem</a:t>
            </a:r>
          </a:p>
          <a:p>
            <a:pPr lvl="1"/>
            <a:r>
              <a:rPr lang="pt-BR" dirty="0"/>
              <a:t>As expressões que se confirmarem verdadeiras abrirão um processamento em paralelo que se encerrará no componente de </a:t>
            </a:r>
            <a:r>
              <a:rPr lang="pt-BR" dirty="0" err="1"/>
              <a:t>Join</a:t>
            </a:r>
            <a:endParaRPr lang="pt-BR" dirty="0" smtClean="0"/>
          </a:p>
        </p:txBody>
      </p:sp>
      <p:pic>
        <p:nvPicPr>
          <p:cNvPr id="8194" name="Imagem 84" descr="http://tdn.totvs.com/download/attachments/126715142/31.png?version=1&amp;modificationDate=1393445525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355777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novo_diagrama - Cópi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2" t="14446" b="3255"/>
          <a:stretch/>
        </p:blipFill>
        <p:spPr bwMode="auto">
          <a:xfrm>
            <a:off x="1942995" y="5108028"/>
            <a:ext cx="6688060" cy="303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90" y="5887164"/>
            <a:ext cx="6398318" cy="14741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963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387310"/>
            <a:ext cx="12707565" cy="5527675"/>
          </a:xfrm>
        </p:spPr>
        <p:txBody>
          <a:bodyPr/>
          <a:lstStyle/>
          <a:p>
            <a:r>
              <a:rPr lang="pt-BR" dirty="0" smtClean="0"/>
              <a:t>Gateway Complexo</a:t>
            </a:r>
          </a:p>
          <a:p>
            <a:pPr lvl="1"/>
            <a:r>
              <a:rPr lang="pt-BR" dirty="0"/>
              <a:t>Este gateway irá se comportar como o gateway </a:t>
            </a:r>
            <a:r>
              <a:rPr lang="pt-BR" dirty="0" smtClean="0"/>
              <a:t>paralelo</a:t>
            </a:r>
          </a:p>
          <a:p>
            <a:pPr lvl="1"/>
            <a:r>
              <a:rPr lang="pt-BR" dirty="0" smtClean="0"/>
              <a:t>Porém </a:t>
            </a:r>
            <a:r>
              <a:rPr lang="pt-BR" dirty="0"/>
              <a:t>antes de abrir o paralelismo dos diversos fluxos será executado um script que </a:t>
            </a:r>
            <a:r>
              <a:rPr lang="pt-BR" dirty="0" smtClean="0"/>
              <a:t>com diversas </a:t>
            </a:r>
            <a:r>
              <a:rPr lang="pt-BR" dirty="0"/>
              <a:t>operações que poderão estar internalizadas ou não dentro do </a:t>
            </a:r>
            <a:r>
              <a:rPr lang="pt-BR" dirty="0" smtClean="0"/>
              <a:t>fluig (via </a:t>
            </a:r>
            <a:r>
              <a:rPr lang="pt-BR" dirty="0" err="1" smtClean="0"/>
              <a:t>javascript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8194" name="Imagem 84" descr="http://tdn.totvs.com/download/attachments/126715142/31.png?version=1&amp;modificationDate=1393445525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2355777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Imagem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026" y="4723536"/>
            <a:ext cx="7885599" cy="319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35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229652"/>
            <a:ext cx="12707565" cy="5527675"/>
          </a:xfrm>
        </p:spPr>
        <p:txBody>
          <a:bodyPr/>
          <a:lstStyle/>
          <a:p>
            <a:r>
              <a:rPr lang="pt-BR" dirty="0" smtClean="0"/>
              <a:t>Gateway Evento</a:t>
            </a:r>
          </a:p>
          <a:p>
            <a:pPr lvl="1"/>
            <a:r>
              <a:rPr lang="pt-BR" dirty="0" smtClean="0"/>
              <a:t>Se comporta como um gateway paralelo, </a:t>
            </a:r>
            <a:r>
              <a:rPr lang="pt-BR" dirty="0"/>
              <a:t>porém é atrelado apenas a eventos intermediários</a:t>
            </a:r>
          </a:p>
          <a:p>
            <a:pPr lvl="1"/>
            <a:r>
              <a:rPr lang="pt-BR" dirty="0" smtClean="0"/>
              <a:t>Poderá </a:t>
            </a:r>
            <a:r>
              <a:rPr lang="pt-BR" dirty="0"/>
              <a:t>ser utilizado como o início de um processo fazendo paralelismo logo na abertura de </a:t>
            </a:r>
            <a:r>
              <a:rPr lang="pt-BR" dirty="0" smtClean="0"/>
              <a:t>solicitação</a:t>
            </a:r>
          </a:p>
          <a:p>
            <a:pPr lvl="1"/>
            <a:endParaRPr lang="pt-BR" dirty="0"/>
          </a:p>
          <a:p>
            <a:r>
              <a:rPr lang="pt-BR" dirty="0" smtClean="0"/>
              <a:t>Gateway Evento Paralelo</a:t>
            </a:r>
          </a:p>
          <a:p>
            <a:pPr lvl="1"/>
            <a:r>
              <a:rPr lang="pt-BR" dirty="0"/>
              <a:t>Se comporta como um gateway paralelo, porém </a:t>
            </a:r>
            <a:r>
              <a:rPr lang="pt-BR" dirty="0" smtClean="0"/>
              <a:t>é atrelado apenas a eventos intermediários</a:t>
            </a:r>
          </a:p>
          <a:p>
            <a:pPr lvl="1"/>
            <a:r>
              <a:rPr lang="pt-BR" dirty="0"/>
              <a:t>N</a:t>
            </a:r>
            <a:r>
              <a:rPr lang="pt-BR" dirty="0" smtClean="0"/>
              <a:t>ão </a:t>
            </a:r>
            <a:r>
              <a:rPr lang="pt-BR" dirty="0"/>
              <a:t>poderá ser utilizado como evento inicial de uma </a:t>
            </a:r>
            <a:r>
              <a:rPr lang="pt-BR" dirty="0" smtClean="0"/>
              <a:t>solicitação</a:t>
            </a:r>
          </a:p>
          <a:p>
            <a:pPr lvl="1"/>
            <a:endParaRPr lang="pt-BR" dirty="0"/>
          </a:p>
          <a:p>
            <a:r>
              <a:rPr lang="pt-BR" dirty="0"/>
              <a:t>Gateway Evento Exclusivo</a:t>
            </a:r>
          </a:p>
          <a:p>
            <a:pPr lvl="1"/>
            <a:r>
              <a:rPr lang="pt-BR" dirty="0"/>
              <a:t>Tipo de gateway especial que se comportará como um gateway exclusivo, porém é atrelado apenas a eventos intermediários</a:t>
            </a:r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10242" name="Imagem 80" descr="http://tdn.totvs.com/download/attachments/126715142/32.png?version=1&amp;modificationDate=1393445613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433" y="2198122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Imagem 78" descr="http://tdn.totvs.com/download/attachments/126715142/34.png?version=1&amp;modificationDate=1393445698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68" y="4765944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79" descr="http://tdn.totvs.com/download/attachments/126715142/33.png?version=2&amp;modificationDate=1393445678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6959313"/>
            <a:ext cx="612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5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985" y="2484710"/>
            <a:ext cx="10319681" cy="4662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939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659" y="2928444"/>
            <a:ext cx="11018333" cy="39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90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Atividade comum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a unidade básica da separação de um processo </a:t>
            </a:r>
            <a:r>
              <a:rPr lang="pt-BR" dirty="0" smtClean="0"/>
              <a:t>em atividades</a:t>
            </a:r>
          </a:p>
          <a:p>
            <a:pPr lvl="1"/>
            <a:r>
              <a:rPr lang="pt-BR" dirty="0" smtClean="0"/>
              <a:t>Deverá </a:t>
            </a:r>
            <a:r>
              <a:rPr lang="pt-BR" dirty="0"/>
              <a:t>ser executado por um usuário para dar andamento a </a:t>
            </a:r>
            <a:r>
              <a:rPr lang="pt-BR" dirty="0" smtClean="0"/>
              <a:t>solicitação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r>
              <a:rPr lang="pt-BR" dirty="0" smtClean="0"/>
              <a:t>Atividade usuário</a:t>
            </a:r>
          </a:p>
          <a:p>
            <a:pPr lvl="1"/>
            <a:r>
              <a:rPr lang="pt-BR" dirty="0" smtClean="0"/>
              <a:t>Semelhante à </a:t>
            </a:r>
            <a:r>
              <a:rPr lang="pt-BR" dirty="0"/>
              <a:t>atividade comum porém mais </a:t>
            </a:r>
            <a:r>
              <a:rPr lang="pt-BR" dirty="0" smtClean="0"/>
              <a:t>restritiva</a:t>
            </a:r>
          </a:p>
          <a:p>
            <a:pPr lvl="1"/>
            <a:r>
              <a:rPr lang="pt-BR" dirty="0" smtClean="0"/>
              <a:t>Determina </a:t>
            </a:r>
            <a:r>
              <a:rPr lang="pt-BR" dirty="0"/>
              <a:t>que obrigatoriamente um usuário deverá executar esta tarefa e que ela é controlada e registrada pelo </a:t>
            </a:r>
            <a:r>
              <a:rPr lang="pt-BR" dirty="0" smtClean="0"/>
              <a:t>fluig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12290" name="Imagem 105" descr="http://tdn.totvs.com/download/attachments/126715094/23.png?version=1&amp;modificationDate=1393445824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16" y="2497671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Imagem 104" descr="http://tdn.totvs.com/download/attachments/126715094/24.png?version=1&amp;modificationDate=1393445837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5" y="4765948"/>
            <a:ext cx="1168365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948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851207" cy="5527675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t-BR" dirty="0" smtClean="0"/>
              <a:t>Atividade de serviço</a:t>
            </a:r>
          </a:p>
          <a:p>
            <a:pPr lvl="1">
              <a:spcBef>
                <a:spcPts val="1200"/>
              </a:spcBef>
            </a:pPr>
            <a:r>
              <a:rPr lang="pt-BR" dirty="0" smtClean="0"/>
              <a:t>Permite </a:t>
            </a:r>
            <a:r>
              <a:rPr lang="pt-BR" dirty="0"/>
              <a:t>consultar dados de um serviço externo </a:t>
            </a:r>
            <a:r>
              <a:rPr lang="pt-BR" dirty="0" smtClean="0"/>
              <a:t>(acessando os métodos via </a:t>
            </a:r>
            <a:r>
              <a:rPr lang="pt-BR" dirty="0" err="1" smtClean="0"/>
              <a:t>javascript</a:t>
            </a:r>
            <a:r>
              <a:rPr lang="pt-BR" dirty="0" smtClean="0"/>
              <a:t>) e </a:t>
            </a:r>
            <a:r>
              <a:rPr lang="pt-BR" dirty="0"/>
              <a:t>passar </a:t>
            </a:r>
            <a:r>
              <a:rPr lang="pt-BR" dirty="0" smtClean="0"/>
              <a:t>estes dados para </a:t>
            </a:r>
            <a:r>
              <a:rPr lang="pt-BR" dirty="0"/>
              <a:t>o </a:t>
            </a:r>
            <a:r>
              <a:rPr lang="pt-BR" dirty="0" smtClean="0"/>
              <a:t>processo (utilizando </a:t>
            </a:r>
            <a:r>
              <a:rPr lang="pt-BR" dirty="0" err="1" smtClean="0"/>
              <a:t>hAPI</a:t>
            </a:r>
            <a:r>
              <a:rPr lang="pt-BR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pt-BR" dirty="0" smtClean="0"/>
              <a:t>Por padrão, </a:t>
            </a:r>
            <a:r>
              <a:rPr lang="pt-BR" dirty="0"/>
              <a:t>a execução do script de serviço será </a:t>
            </a:r>
            <a:r>
              <a:rPr lang="pt-BR" dirty="0" smtClean="0"/>
              <a:t>assíncrona e </a:t>
            </a:r>
            <a:r>
              <a:rPr lang="pt-BR" dirty="0"/>
              <a:t>o serviço se comportará como uma atividade </a:t>
            </a:r>
            <a:r>
              <a:rPr lang="pt-BR" dirty="0" smtClean="0"/>
              <a:t>automática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É possível configurar o número de tentativas e a mensagem de sucesso caso a execução do script seja concluída sem </a:t>
            </a:r>
            <a:r>
              <a:rPr lang="pt-BR" dirty="0" smtClean="0"/>
              <a:t>erros</a:t>
            </a:r>
          </a:p>
          <a:p>
            <a:pPr lvl="1">
              <a:spcBef>
                <a:spcPts val="1200"/>
              </a:spcBef>
            </a:pPr>
            <a:r>
              <a:rPr lang="pt-BR" dirty="0"/>
              <a:t>Caso o número de tentativas seja concluído sem que haja uma execução do script com </a:t>
            </a:r>
            <a:r>
              <a:rPr lang="pt-BR" dirty="0" smtClean="0"/>
              <a:t>sucesso, a </a:t>
            </a:r>
            <a:r>
              <a:rPr lang="pt-BR" dirty="0"/>
              <a:t>atividade será movimentada para o evento intermediário de captura de </a:t>
            </a:r>
            <a:r>
              <a:rPr lang="pt-BR" dirty="0" smtClean="0"/>
              <a:t>erro, </a:t>
            </a:r>
            <a:r>
              <a:rPr lang="pt-BR" dirty="0"/>
              <a:t>que por sua vez movimentará a atividade para o fluxo indicado</a:t>
            </a:r>
            <a:endParaRPr lang="pt-BR" dirty="0" smtClean="0"/>
          </a:p>
        </p:txBody>
      </p:sp>
      <p:pic>
        <p:nvPicPr>
          <p:cNvPr id="12292" name="Imagem 103" descr="http://tdn.totvs.com/download/attachments/126715094/26.png?version=1&amp;modificationDate=139344584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5" y="2495709"/>
            <a:ext cx="1170000" cy="61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282" y="6948077"/>
            <a:ext cx="1008988" cy="99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31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395" y="2239887"/>
            <a:ext cx="5526000" cy="55260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304831" y="3340893"/>
            <a:ext cx="75245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BPM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(Business </a:t>
            </a: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Process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 Management ou Gerenciamento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 Processos de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Negócio)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é uma abordagem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para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desenhar, identificar, executar, documentar, medir, monitorar, controlar e melhorar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processos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57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Atividade de envio de mensagem</a:t>
            </a:r>
          </a:p>
          <a:p>
            <a:pPr lvl="1"/>
            <a:r>
              <a:rPr lang="pt-BR" dirty="0"/>
              <a:t>Esta atividade permite o envio de uma mensagem de </a:t>
            </a:r>
            <a:r>
              <a:rPr lang="pt-BR" dirty="0" smtClean="0"/>
              <a:t>e-mail </a:t>
            </a:r>
            <a:r>
              <a:rPr lang="pt-BR" dirty="0"/>
              <a:t>para um endereço </a:t>
            </a:r>
            <a:r>
              <a:rPr lang="pt-BR" dirty="0" smtClean="0"/>
              <a:t>externo</a:t>
            </a:r>
          </a:p>
          <a:p>
            <a:pPr lvl="1"/>
            <a:r>
              <a:rPr lang="pt-BR" dirty="0" smtClean="0"/>
              <a:t>É </a:t>
            </a:r>
            <a:r>
              <a:rPr lang="pt-BR" dirty="0"/>
              <a:t>possível configurar o tipo </a:t>
            </a:r>
            <a:r>
              <a:rPr lang="pt-BR" dirty="0" smtClean="0"/>
              <a:t>de e-mail </a:t>
            </a:r>
            <a:r>
              <a:rPr lang="pt-BR" dirty="0"/>
              <a:t>(texto ou </a:t>
            </a:r>
            <a:r>
              <a:rPr lang="pt-BR" dirty="0" smtClean="0"/>
              <a:t>HTML) </a:t>
            </a:r>
            <a:r>
              <a:rPr lang="pt-BR" dirty="0"/>
              <a:t>o assunto e o </a:t>
            </a:r>
            <a:r>
              <a:rPr lang="pt-BR" dirty="0" smtClean="0"/>
              <a:t>texto</a:t>
            </a:r>
            <a:endParaRPr lang="pt-BR" dirty="0"/>
          </a:p>
          <a:p>
            <a:pPr lvl="1"/>
            <a:endParaRPr lang="pt-BR" dirty="0" smtClean="0"/>
          </a:p>
          <a:p>
            <a:r>
              <a:rPr lang="pt-BR" dirty="0" smtClean="0"/>
              <a:t>Atividade manual</a:t>
            </a:r>
          </a:p>
          <a:p>
            <a:pPr lvl="1"/>
            <a:r>
              <a:rPr lang="pt-BR" dirty="0"/>
              <a:t>Atividade </a:t>
            </a:r>
            <a:r>
              <a:rPr lang="pt-BR" dirty="0" smtClean="0"/>
              <a:t>manual </a:t>
            </a:r>
            <a:r>
              <a:rPr lang="pt-BR" dirty="0"/>
              <a:t>representa uma atividade externa ao sistema que não </a:t>
            </a:r>
            <a:r>
              <a:rPr lang="pt-BR" dirty="0" smtClean="0"/>
              <a:t>precisa </a:t>
            </a:r>
            <a:r>
              <a:rPr lang="pt-BR" dirty="0"/>
              <a:t>ser executada por um usuário usando a tela de movimentação de </a:t>
            </a:r>
            <a:r>
              <a:rPr lang="pt-BR" dirty="0" smtClean="0"/>
              <a:t>processos</a:t>
            </a:r>
          </a:p>
          <a:p>
            <a:pPr lvl="1"/>
            <a:r>
              <a:rPr lang="pt-BR" dirty="0" smtClean="0"/>
              <a:t>Por exemplo: buscar </a:t>
            </a:r>
            <a:r>
              <a:rPr lang="pt-BR" dirty="0"/>
              <a:t>um documento que acabou de ser </a:t>
            </a:r>
            <a:r>
              <a:rPr lang="pt-BR" dirty="0" smtClean="0"/>
              <a:t>impresso</a:t>
            </a:r>
          </a:p>
          <a:p>
            <a:pPr lvl="1"/>
            <a:r>
              <a:rPr lang="pt-BR" dirty="0" smtClean="0"/>
              <a:t>Deve </a:t>
            </a:r>
            <a:r>
              <a:rPr lang="pt-BR" dirty="0"/>
              <a:t>ser usada </a:t>
            </a:r>
            <a:r>
              <a:rPr lang="pt-BR" dirty="0" smtClean="0"/>
              <a:t>quando atividades </a:t>
            </a:r>
            <a:r>
              <a:rPr lang="pt-BR" dirty="0"/>
              <a:t>externas ao sistema precisam ser colocadas no diagrama </a:t>
            </a:r>
            <a:r>
              <a:rPr lang="pt-BR" dirty="0" smtClean="0"/>
              <a:t>para </a:t>
            </a:r>
            <a:r>
              <a:rPr lang="pt-BR" dirty="0"/>
              <a:t>fins de </a:t>
            </a:r>
            <a:r>
              <a:rPr lang="pt-BR" dirty="0" smtClean="0"/>
              <a:t>documentação do processo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15362" name="Imagem 102" descr="http://tdn.totvs.com/download/attachments/126715094/27.png?version=1&amp;modificationDate=1393445865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7" y="2497672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Imagem 101" descr="http://tdn.totvs.com/download/attachments/126715094/28.png?version=1&amp;modificationDate=1393445873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7" y="4696807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965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Atividade de negócio</a:t>
            </a:r>
          </a:p>
          <a:p>
            <a:pPr lvl="1"/>
            <a:r>
              <a:rPr lang="pt-BR" dirty="0"/>
              <a:t>O objetivo desse tipo de atividade é consultar regras de negócio que não estejam internalizados no </a:t>
            </a:r>
            <a:r>
              <a:rPr lang="pt-BR" dirty="0" smtClean="0"/>
              <a:t>fluig </a:t>
            </a:r>
          </a:p>
          <a:p>
            <a:pPr lvl="1"/>
            <a:r>
              <a:rPr lang="pt-BR" dirty="0" smtClean="0"/>
              <a:t>Essa </a:t>
            </a:r>
            <a:r>
              <a:rPr lang="pt-BR" dirty="0"/>
              <a:t>consulta se dará por meio de um script </a:t>
            </a:r>
            <a:r>
              <a:rPr lang="pt-BR" dirty="0" err="1"/>
              <a:t>javascript</a:t>
            </a:r>
            <a:r>
              <a:rPr lang="pt-BR" dirty="0"/>
              <a:t> consultando um serviço </a:t>
            </a:r>
            <a:r>
              <a:rPr lang="pt-BR" dirty="0" err="1"/>
              <a:t>pré</a:t>
            </a:r>
            <a:r>
              <a:rPr lang="pt-BR" dirty="0"/>
              <a:t>-cadastrado no </a:t>
            </a:r>
            <a:r>
              <a:rPr lang="pt-BR" dirty="0" smtClean="0"/>
              <a:t>fluig</a:t>
            </a:r>
          </a:p>
          <a:p>
            <a:pPr lvl="1"/>
            <a:r>
              <a:rPr lang="pt-BR" dirty="0" smtClean="0"/>
              <a:t>O </a:t>
            </a:r>
            <a:r>
              <a:rPr lang="pt-BR" dirty="0"/>
              <a:t>comportamento interno desta atividade será o mesmo comportamento da atividade  de </a:t>
            </a:r>
            <a:r>
              <a:rPr lang="pt-BR" dirty="0" smtClean="0"/>
              <a:t>serviço</a:t>
            </a:r>
            <a:endParaRPr lang="pt-BR" dirty="0"/>
          </a:p>
          <a:p>
            <a:pPr lvl="1"/>
            <a:endParaRPr lang="pt-BR" dirty="0" smtClean="0"/>
          </a:p>
          <a:p>
            <a:r>
              <a:rPr lang="pt-BR" dirty="0" smtClean="0"/>
              <a:t>Atividade de script</a:t>
            </a:r>
          </a:p>
          <a:p>
            <a:pPr lvl="1"/>
            <a:r>
              <a:rPr lang="pt-BR" dirty="0"/>
              <a:t>Essa atividade </a:t>
            </a:r>
            <a:r>
              <a:rPr lang="pt-BR" dirty="0" smtClean="0"/>
              <a:t>carrega um </a:t>
            </a:r>
            <a:r>
              <a:rPr lang="pt-BR" dirty="0"/>
              <a:t>script ao ser </a:t>
            </a:r>
            <a:r>
              <a:rPr lang="pt-BR" dirty="0" smtClean="0"/>
              <a:t>executada</a:t>
            </a:r>
          </a:p>
          <a:p>
            <a:pPr lvl="1"/>
            <a:r>
              <a:rPr lang="pt-BR" dirty="0" smtClean="0"/>
              <a:t>Em </a:t>
            </a:r>
            <a:r>
              <a:rPr lang="pt-BR" dirty="0"/>
              <a:t>tempo de modelagem esse script deverá ser desenvolvido em </a:t>
            </a:r>
            <a:r>
              <a:rPr lang="pt-BR" dirty="0" err="1" smtClean="0"/>
              <a:t>javascript</a:t>
            </a:r>
            <a:r>
              <a:rPr lang="pt-BR" dirty="0" smtClean="0"/>
              <a:t> </a:t>
            </a:r>
            <a:r>
              <a:rPr lang="pt-BR" dirty="0"/>
              <a:t>e poderá fazer uso de todas as </a:t>
            </a:r>
            <a:r>
              <a:rPr lang="pt-BR" dirty="0" err="1" smtClean="0"/>
              <a:t>APIs</a:t>
            </a:r>
            <a:r>
              <a:rPr lang="pt-BR" dirty="0" smtClean="0"/>
              <a:t> de infraestrutura </a:t>
            </a:r>
            <a:r>
              <a:rPr lang="pt-BR" dirty="0"/>
              <a:t>que o fluig </a:t>
            </a:r>
            <a:r>
              <a:rPr lang="pt-BR" dirty="0" smtClean="0"/>
              <a:t>oferece, </a:t>
            </a:r>
            <a:r>
              <a:rPr lang="pt-BR" dirty="0"/>
              <a:t>como a </a:t>
            </a:r>
            <a:r>
              <a:rPr lang="pt-BR" dirty="0" err="1" smtClean="0"/>
              <a:t>hAPI</a:t>
            </a:r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16386" name="Imagem 100" descr="http://tdn.totvs.com/download/attachments/126715094/25.png?version=2&amp;modificationDate=1393445912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6" y="2481906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Imagem 99" descr="http://tdn.totvs.com/download/attachments/126715094/29.png?version=1&amp;modificationDate=1393445900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6" y="5838002"/>
            <a:ext cx="1168363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073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54" y="2119356"/>
            <a:ext cx="7731742" cy="59356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361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Subprocesso</a:t>
            </a:r>
          </a:p>
          <a:p>
            <a:pPr lvl="1"/>
            <a:r>
              <a:rPr lang="pt-BR" dirty="0"/>
              <a:t>Permite selecionar outro processo </a:t>
            </a:r>
            <a:r>
              <a:rPr lang="pt-BR" dirty="0" smtClean="0"/>
              <a:t>previamente </a:t>
            </a:r>
            <a:r>
              <a:rPr lang="pt-BR" dirty="0"/>
              <a:t>exportado para o servidor do fluig como </a:t>
            </a:r>
            <a:r>
              <a:rPr lang="pt-BR" dirty="0" smtClean="0"/>
              <a:t>subprocesso </a:t>
            </a:r>
          </a:p>
          <a:p>
            <a:pPr lvl="1"/>
            <a:r>
              <a:rPr lang="pt-BR" dirty="0" smtClean="0"/>
              <a:t>Ou seja, </a:t>
            </a:r>
            <a:r>
              <a:rPr lang="pt-BR" dirty="0"/>
              <a:t>o subprocesso (suas atividades e fluxos) fariam parte do processo principal, como uma opção de continuidade, como atividades </a:t>
            </a:r>
            <a:r>
              <a:rPr lang="pt-BR" dirty="0" smtClean="0"/>
              <a:t>reutilizáveis</a:t>
            </a:r>
            <a:endParaRPr lang="pt-BR" dirty="0"/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18434" name="Imagem 97" descr="http://tdn.totvs.com/download/attachments/126715094/30.png?version=1&amp;modificationDate=139344594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30" y="2481906"/>
            <a:ext cx="11475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30" y="5116402"/>
            <a:ext cx="5715000" cy="1685925"/>
          </a:xfrm>
          <a:prstGeom prst="rect">
            <a:avLst/>
          </a:prstGeom>
        </p:spPr>
      </p:pic>
      <p:pic>
        <p:nvPicPr>
          <p:cNvPr id="18435" name="Imagem 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74" y="6369048"/>
            <a:ext cx="6932423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ector angulado 12"/>
          <p:cNvCxnSpPr>
            <a:stCxn id="18435" idx="1"/>
          </p:cNvCxnSpPr>
          <p:nvPr/>
        </p:nvCxnSpPr>
        <p:spPr>
          <a:xfrm rot="10800000">
            <a:off x="4866474" y="6276011"/>
            <a:ext cx="3492000" cy="936000"/>
          </a:xfrm>
          <a:prstGeom prst="bentConnector3">
            <a:avLst>
              <a:gd name="adj1" fmla="val 100037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429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Subprocesso Ad Hoc</a:t>
            </a:r>
          </a:p>
          <a:p>
            <a:pPr lvl="1"/>
            <a:r>
              <a:rPr lang="pt-BR" dirty="0" smtClean="0"/>
              <a:t>Possibilidade </a:t>
            </a:r>
            <a:r>
              <a:rPr lang="pt-BR" dirty="0"/>
              <a:t>de uma criação de lista de </a:t>
            </a:r>
            <a:r>
              <a:rPr lang="pt-BR" dirty="0" smtClean="0"/>
              <a:t>tarefas</a:t>
            </a:r>
          </a:p>
          <a:p>
            <a:pPr lvl="1"/>
            <a:r>
              <a:rPr lang="pt-BR" dirty="0" smtClean="0"/>
              <a:t>A </a:t>
            </a:r>
            <a:r>
              <a:rPr lang="pt-BR" dirty="0"/>
              <a:t>lista de tarefas consiste em um conjunto de atividades que são definidas durante a execução do </a:t>
            </a:r>
            <a:r>
              <a:rPr lang="pt-BR" dirty="0" smtClean="0"/>
              <a:t>processo</a:t>
            </a:r>
          </a:p>
          <a:p>
            <a:pPr lvl="1"/>
            <a:r>
              <a:rPr lang="pt-BR" dirty="0" smtClean="0"/>
              <a:t>Nesse </a:t>
            </a:r>
            <a:r>
              <a:rPr lang="pt-BR" dirty="0"/>
              <a:t>processo o usuário deve ser capaz de definir o que será feito, o responsável em executar a tarefa além de estipular até quando a tarefa deve ser </a:t>
            </a:r>
            <a:r>
              <a:rPr lang="pt-BR" dirty="0" smtClean="0"/>
              <a:t>executada</a:t>
            </a:r>
            <a:endParaRPr lang="pt-BR" dirty="0"/>
          </a:p>
          <a:p>
            <a:pPr lvl="1"/>
            <a:endParaRPr lang="pt-BR" dirty="0"/>
          </a:p>
        </p:txBody>
      </p:sp>
      <p:pic>
        <p:nvPicPr>
          <p:cNvPr id="19458" name="Imagem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02" y="2497672"/>
            <a:ext cx="1217793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Imagem 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46" y="5508355"/>
            <a:ext cx="6668759" cy="2546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20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Pool</a:t>
            </a:r>
          </a:p>
          <a:p>
            <a:pPr lvl="1"/>
            <a:r>
              <a:rPr lang="pt-BR" dirty="0"/>
              <a:t>Permite o agrupamento de raias. Geralmente representam uma organização um setor ou meramente o processo que está sendo </a:t>
            </a:r>
            <a:r>
              <a:rPr lang="pt-BR" dirty="0" smtClean="0"/>
              <a:t>desenhado</a:t>
            </a:r>
          </a:p>
          <a:p>
            <a:pPr lvl="1"/>
            <a:endParaRPr lang="pt-BR" dirty="0"/>
          </a:p>
          <a:p>
            <a:r>
              <a:rPr lang="pt-BR" dirty="0" err="1" smtClean="0"/>
              <a:t>SwimLane</a:t>
            </a:r>
            <a:r>
              <a:rPr lang="pt-BR" dirty="0" smtClean="0"/>
              <a:t> / Raia</a:t>
            </a:r>
          </a:p>
          <a:p>
            <a:pPr lvl="1"/>
            <a:r>
              <a:rPr lang="pt-BR" dirty="0"/>
              <a:t>Representa uma partição dentro do pool. Podem representar diferentes departamentos de uma organização que executa diferentes atividades dentro de um processo </a:t>
            </a:r>
            <a:r>
              <a:rPr lang="pt-BR" dirty="0" smtClean="0"/>
              <a:t>workflow</a:t>
            </a:r>
          </a:p>
          <a:p>
            <a:pPr lvl="1"/>
            <a:endParaRPr lang="pt-BR" dirty="0"/>
          </a:p>
          <a:p>
            <a:r>
              <a:rPr lang="pt-BR" dirty="0" smtClean="0"/>
              <a:t>Grupo</a:t>
            </a:r>
          </a:p>
          <a:p>
            <a:pPr lvl="1"/>
            <a:r>
              <a:rPr lang="pt-BR" dirty="0" smtClean="0"/>
              <a:t>Outra </a:t>
            </a:r>
            <a:r>
              <a:rPr lang="pt-BR" dirty="0"/>
              <a:t>forma de agrupar atividades. Pode representar tarefas que exigem o esforço conjunto de diferentes setores de uma organização </a:t>
            </a:r>
            <a:r>
              <a:rPr lang="pt-BR" dirty="0" smtClean="0"/>
              <a:t>(já separadas em </a:t>
            </a:r>
            <a:r>
              <a:rPr lang="pt-BR" dirty="0" err="1" smtClean="0"/>
              <a:t>swimlanes</a:t>
            </a:r>
            <a:r>
              <a:rPr lang="pt-BR" dirty="0" smtClean="0"/>
              <a:t>)</a:t>
            </a:r>
            <a:endParaRPr lang="pt-BR" dirty="0"/>
          </a:p>
          <a:p>
            <a:pPr lvl="1"/>
            <a:endParaRPr lang="pt-BR" dirty="0"/>
          </a:p>
        </p:txBody>
      </p:sp>
      <p:pic>
        <p:nvPicPr>
          <p:cNvPr id="20482" name="Imagem 39" descr="http://tdn.totvs.com/download/attachments/126715207/pool.png?version=1&amp;modificationDate=139344802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" y="2434897"/>
            <a:ext cx="10848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Imagem 38" descr="http://tdn.totvs.com/download/attachments/126715207/swinlane.png?version=1&amp;modificationDate=1393448036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8" y="4203627"/>
            <a:ext cx="115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Imagem 37" descr="http://tdn.totvs.com/download/attachments/126715207/41.png?version=1&amp;modificationDate=1393447681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88" y="6295202"/>
            <a:ext cx="720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71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Anotação</a:t>
            </a:r>
          </a:p>
          <a:p>
            <a:pPr lvl="1"/>
            <a:r>
              <a:rPr lang="pt-BR" dirty="0"/>
              <a:t>Permite </a:t>
            </a:r>
            <a:r>
              <a:rPr lang="pt-BR" dirty="0" smtClean="0"/>
              <a:t>adicionar </a:t>
            </a:r>
            <a:r>
              <a:rPr lang="pt-BR" dirty="0"/>
              <a:t>notas explicativas para facilitar o entendimento do processo por todos os </a:t>
            </a:r>
            <a:r>
              <a:rPr lang="pt-BR" dirty="0" smtClean="0"/>
              <a:t>envolvidos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 smtClean="0"/>
              <a:t>Documento</a:t>
            </a:r>
          </a:p>
          <a:p>
            <a:pPr lvl="1"/>
            <a:r>
              <a:rPr lang="pt-BR" dirty="0"/>
              <a:t>Permite </a:t>
            </a:r>
            <a:r>
              <a:rPr lang="pt-BR" dirty="0" smtClean="0"/>
              <a:t>anexar </a:t>
            </a:r>
            <a:r>
              <a:rPr lang="pt-BR" dirty="0"/>
              <a:t>ao diagrama um documento previamente publicado no </a:t>
            </a:r>
            <a:r>
              <a:rPr lang="pt-BR" dirty="0" smtClean="0"/>
              <a:t>fluig a </a:t>
            </a:r>
            <a:r>
              <a:rPr lang="pt-BR" dirty="0"/>
              <a:t>fim de que o mesmo possa ser consultado durante a fase de execução de um </a:t>
            </a:r>
            <a:r>
              <a:rPr lang="pt-BR" dirty="0" smtClean="0"/>
              <a:t>processo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 err="1" smtClean="0"/>
              <a:t>Database</a:t>
            </a:r>
            <a:endParaRPr lang="pt-BR" dirty="0" smtClean="0"/>
          </a:p>
          <a:p>
            <a:pPr lvl="1"/>
            <a:r>
              <a:rPr lang="pt-BR" dirty="0"/>
              <a:t>Simboliza a entrada e saída de dados de um banco de dados </a:t>
            </a:r>
            <a:r>
              <a:rPr lang="pt-BR" dirty="0" smtClean="0"/>
              <a:t>externo </a:t>
            </a:r>
          </a:p>
          <a:p>
            <a:pPr lvl="1"/>
            <a:r>
              <a:rPr lang="pt-BR" dirty="0" smtClean="0"/>
              <a:t>Esse </a:t>
            </a:r>
            <a:r>
              <a:rPr lang="pt-BR" dirty="0"/>
              <a:t>banco de dados poderia pertencer a um sistema de ERP que está integrado com o </a:t>
            </a:r>
            <a:r>
              <a:rPr lang="pt-BR" dirty="0" smtClean="0"/>
              <a:t>fluig, por </a:t>
            </a:r>
            <a:r>
              <a:rPr lang="pt-BR" dirty="0"/>
              <a:t>exemplo</a:t>
            </a:r>
          </a:p>
        </p:txBody>
      </p:sp>
      <p:pic>
        <p:nvPicPr>
          <p:cNvPr id="21506" name="Imagem 36" descr="http://tdn.totvs.com/download/attachments/126715207/40.png?version=1&amp;modificationDate=1393447681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3" y="2450374"/>
            <a:ext cx="1371743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Imagem 35" descr="http://tdn.totvs.com/download/attachments/126715207/39.png?version=1&amp;modificationDate=1393447681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6" y="4172090"/>
            <a:ext cx="637975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Imagem 34" descr="http://tdn.totvs.com/download/attachments/126715207/38.png?version=1&amp;modificationDate=1393447681000&amp;api=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98" y="5932587"/>
            <a:ext cx="6667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092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22530" name="Imagem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81" y="2338059"/>
            <a:ext cx="8853489" cy="54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844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86995" y="1692512"/>
            <a:ext cx="12711420" cy="6773567"/>
          </a:xfrm>
        </p:spPr>
        <p:txBody>
          <a:bodyPr/>
          <a:lstStyle/>
          <a:p>
            <a:pPr marL="0" indent="0">
              <a:lnSpc>
                <a:spcPts val="3400"/>
              </a:lnSpc>
              <a:spcAft>
                <a:spcPts val="600"/>
              </a:spcAft>
              <a:buNone/>
            </a:pPr>
            <a:r>
              <a:rPr lang="pt-BR" b="1" dirty="0" smtClean="0"/>
              <a:t>Crie um processo para adicionar um novo ponto de venda</a:t>
            </a: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Entre as atividades obrigatórias estão: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Visitar local escolhido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Divulgar campanha publicitária por 15 dias antes de inaugurar a loja</a:t>
            </a: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O orçamento da nova loja deverá ser colocado sob avaliação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 smtClean="0"/>
              <a:t>Caso não seja aprovado, permitir retorno para a atividade de elaboração do orçamento ou reprovar encerrando a solicitação definitivamente</a:t>
            </a: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pt-BR" dirty="0"/>
              <a:t>Se o orçamento for aprovado: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/>
              <a:t>Planejar festa de inauguração, caso tenham sido reservados pelo menos 2 mil reais no orçamento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/>
              <a:t>Criar material de divulgação, caso tenha sido designada verba no orçamento</a:t>
            </a:r>
          </a:p>
          <a:p>
            <a:pPr lvl="1">
              <a:lnSpc>
                <a:spcPts val="3400"/>
              </a:lnSpc>
              <a:spcAft>
                <a:spcPts val="600"/>
              </a:spcAft>
            </a:pPr>
            <a:r>
              <a:rPr lang="pt-BR" dirty="0"/>
              <a:t>Cadastrar a </a:t>
            </a:r>
            <a:r>
              <a:rPr lang="pt-BR" dirty="0" smtClean="0"/>
              <a:t>nova loja </a:t>
            </a:r>
            <a:r>
              <a:rPr lang="pt-BR" dirty="0"/>
              <a:t>no </a:t>
            </a:r>
            <a:r>
              <a:rPr lang="pt-BR" dirty="0" smtClean="0"/>
              <a:t>sistema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965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mtClean="0"/>
              <a:t>1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BPM EXTENDIDO E PRINCIPAL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2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 / exemplo</a:t>
            </a:r>
            <a:endParaRPr lang="pt-BR" dirty="0"/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82" y="1677799"/>
            <a:ext cx="8725087" cy="6523804"/>
          </a:xfrm>
        </p:spPr>
      </p:pic>
      <p:sp>
        <p:nvSpPr>
          <p:cNvPr id="3" name="CaixaDeTexto 2"/>
          <p:cNvSpPr txBox="1"/>
          <p:nvPr/>
        </p:nvSpPr>
        <p:spPr>
          <a:xfrm>
            <a:off x="3762282" y="8217369"/>
            <a:ext cx="8725086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  <a:latin typeface="Trebuchet MS"/>
                <a:cs typeface="Trebuchet MS"/>
              </a:rPr>
              <a:t>Este slide está oculto</a:t>
            </a:r>
            <a:endParaRPr lang="pt-BR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201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Mecanismos de atribuição customizado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mtClean="0"/>
              <a:t>2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 customizado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2400"/>
              </a:spcBef>
              <a:buNone/>
              <a:tabLst>
                <a:tab pos="361950" algn="l"/>
              </a:tabLst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 mecanismo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atribuição customizado é recomendado para situações em que é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necessário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utilizar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lógicas </a:t>
            </a:r>
            <a:r>
              <a:rPr lang="pt-BR" b="1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complexas </a:t>
            </a:r>
            <a:r>
              <a:rPr lang="pt-BR" b="1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e específicas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sobre quem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será o responsável pela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execução da atividade na solicitação de processo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workflow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pt-BR" b="1" dirty="0" smtClean="0"/>
              <a:t>Pré-requisitos</a:t>
            </a:r>
            <a:endParaRPr lang="pt-BR" b="1" dirty="0"/>
          </a:p>
          <a:p>
            <a:pPr lvl="1" algn="just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Conhecimento da linguagem </a:t>
            </a:r>
            <a:r>
              <a:rPr lang="pt-BR" dirty="0" err="1"/>
              <a:t>Javascript</a:t>
            </a:r>
            <a:endParaRPr lang="pt-BR" dirty="0"/>
          </a:p>
          <a:p>
            <a:pPr lvl="1" algn="just">
              <a:lnSpc>
                <a:spcPct val="150000"/>
              </a:lnSpc>
              <a:spcBef>
                <a:spcPts val="1200"/>
              </a:spcBef>
            </a:pPr>
            <a:r>
              <a:rPr lang="pt-BR" dirty="0"/>
              <a:t>Entendimento sobre serviços da Web, Webservices, SOAP e </a:t>
            </a:r>
            <a:r>
              <a:rPr lang="pt-BR" dirty="0" smtClean="0"/>
              <a:t>XML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13573599" y="6497333"/>
            <a:ext cx="1296000" cy="1296000"/>
            <a:chOff x="12734054" y="5818682"/>
            <a:chExt cx="1080000" cy="1080000"/>
          </a:xfrm>
        </p:grpSpPr>
        <p:sp>
          <p:nvSpPr>
            <p:cNvPr id="10" name="Elipse 9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1" name="Imagem 10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642" y="5944682"/>
              <a:ext cx="840823" cy="82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3956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Mecanismo customizado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É possível retornar uma lista de matrículas utilizando datasets ou serviços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A função deve retornar uma listagem, do tipo </a:t>
            </a:r>
            <a:r>
              <a:rPr lang="pt-BR" b="1" dirty="0" err="1" smtClean="0"/>
              <a:t>ArrayList</a:t>
            </a:r>
            <a:r>
              <a:rPr lang="pt-BR" dirty="0" smtClean="0"/>
              <a:t> com as </a:t>
            </a:r>
            <a:r>
              <a:rPr lang="pt-BR" b="1" dirty="0" smtClean="0"/>
              <a:t>matrículas</a:t>
            </a:r>
            <a:r>
              <a:rPr lang="pt-BR" dirty="0" smtClean="0"/>
              <a:t> dos usuários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pt-BR" dirty="0" smtClean="0"/>
              <a:t>A matrícula não é necessariamente igual ao login do usuário</a:t>
            </a:r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pt-BR" dirty="0" smtClean="0"/>
              <a:t>A matrícula corresponde ao valor existente no campo de mesmo nome no cadastro do usuário e à coluna </a:t>
            </a:r>
            <a:r>
              <a:rPr lang="pt-BR" dirty="0" err="1" smtClean="0"/>
              <a:t>colleaguePK.colleagueId</a:t>
            </a:r>
            <a:r>
              <a:rPr lang="pt-BR" dirty="0" smtClean="0"/>
              <a:t> do dataset </a:t>
            </a:r>
            <a:r>
              <a:rPr lang="pt-BR" b="1" dirty="0" err="1" smtClean="0"/>
              <a:t>colleague</a:t>
            </a:r>
            <a:endParaRPr lang="pt-BR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307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Mecanismo customizado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48" y="1818640"/>
            <a:ext cx="9888555" cy="6187123"/>
          </a:xfrm>
        </p:spPr>
      </p:pic>
      <p:sp>
        <p:nvSpPr>
          <p:cNvPr id="7" name="Elipse 6"/>
          <p:cNvSpPr/>
          <p:nvPr/>
        </p:nvSpPr>
        <p:spPr>
          <a:xfrm>
            <a:off x="12529103" y="7426764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5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Mecanismo customizado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306018" y="2308485"/>
            <a:ext cx="14427966" cy="5756015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resolve(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colleague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java.util.ArrayList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colleague.getGroupId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c1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DatasetFactory.createConstraint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cdArea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ConstraintType.MUST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(c1);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dataset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dsResponsaveisArea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= 0; i &lt;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dataset.rowsCount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i++) {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userList.add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dataset.getValue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cdUsuarioResp</a:t>
            </a:r>
            <a:r>
              <a:rPr lang="pt-BR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pt-B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20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pt-BR" sz="20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 algn="l">
              <a:lnSpc>
                <a:spcPct val="100000"/>
              </a:lnSpc>
              <a:spcBef>
                <a:spcPts val="18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13537600" y="6768500"/>
            <a:ext cx="1296000" cy="1296000"/>
            <a:chOff x="12734054" y="5818682"/>
            <a:chExt cx="1080000" cy="1080000"/>
          </a:xfrm>
        </p:grpSpPr>
        <p:sp>
          <p:nvSpPr>
            <p:cNvPr id="8" name="Elipse 7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9" name="Imagem 8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642" y="5944682"/>
              <a:ext cx="840823" cy="82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88083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1801" y="1094904"/>
            <a:ext cx="12707565" cy="1292696"/>
          </a:xfrm>
        </p:spPr>
        <p:txBody>
          <a:bodyPr/>
          <a:lstStyle/>
          <a:p>
            <a:r>
              <a:rPr lang="pt-BR" dirty="0"/>
              <a:t>Novo Mecanismo </a:t>
            </a:r>
            <a:r>
              <a:rPr lang="pt-BR" dirty="0" smtClean="0"/>
              <a:t>customizado Utilizando dataset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637101" y="2213890"/>
            <a:ext cx="13686986" cy="5337794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//-- CONSULTA A UM DATASET, DE GRUPO DE USUARIOS FLUIG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dtsGroup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pt-BR" sz="20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null,null,null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smtClean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= 0; g &lt;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dtsGroup.values.length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g++){</a:t>
            </a:r>
            <a:endParaRPr lang="pt-B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userList.add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Pool:Group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:'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dtsGroup.getValue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</a:t>
            </a:r>
            <a:r>
              <a:rPr lang="pt-BR" sz="20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groupPK.groupId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t-B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 smtClean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//-- </a:t>
            </a:r>
            <a:r>
              <a:rPr lang="pt-BR" sz="2000" b="1" dirty="0">
                <a:solidFill>
                  <a:srgbClr val="A6CE3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CONSULTA A UM DATASET, DE PAPEIS DE USUARIOS FLUIG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dtsRole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DatasetFactory.getDataset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workflowRole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null,null,null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(papel </a:t>
            </a:r>
            <a:r>
              <a:rPr lang="pt-BR" sz="2000" b="1" dirty="0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dtsRole.values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userList.add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Pool:Role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:'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+papel[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workflowRolePK.roleId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39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1801" y="1094904"/>
            <a:ext cx="12707565" cy="1292696"/>
          </a:xfrm>
        </p:spPr>
        <p:txBody>
          <a:bodyPr/>
          <a:lstStyle/>
          <a:p>
            <a:r>
              <a:rPr lang="pt-BR" dirty="0"/>
              <a:t>Novo Mecanismo </a:t>
            </a:r>
            <a:r>
              <a:rPr lang="pt-BR" dirty="0" smtClean="0"/>
              <a:t>customizado Utilizando web </a:t>
            </a:r>
            <a:r>
              <a:rPr lang="pt-BR" dirty="0" err="1" smtClean="0"/>
              <a:t>service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1637101" y="2213890"/>
            <a:ext cx="13686986" cy="5337794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//-- CHAMADA A UM SERVICO DE INTEGRACAO FLUIG, COM UM WEBSERVICE ESPECIFICADO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biblioteca =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ServiceManager.getService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ECMColleagueService</a:t>
            </a:r>
            <a:r>
              <a:rPr lang="pt-BR" sz="2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getBean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endpoint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biblioteca.instantiate</a:t>
            </a:r>
            <a:r>
              <a:rPr lang="pt-BR" sz="2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com.totvs.technology.ecm.foundation</a:t>
            </a:r>
            <a:r>
              <a:rPr lang="pt-BR" sz="2200" b="1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pt-BR" sz="2200" b="1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ws.ECMColleagueServiceServiceLocator</a:t>
            </a:r>
            <a:r>
              <a:rPr lang="pt-BR" sz="22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webservice =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endpoint.getColleagueServicePort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usuariosDtoArray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webservice.getSummaryColleagues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2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usuariosDtoArray.getItem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userList.add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usuario.getColleagueId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sz="22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);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pt-BR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8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mecanismo customizado </a:t>
            </a:r>
            <a:endParaRPr lang="pt-BR" dirty="0"/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3" b="-9273"/>
          <a:stretch/>
        </p:blipFill>
        <p:spPr>
          <a:xfrm>
            <a:off x="9561548" y="1775465"/>
            <a:ext cx="5051335" cy="6273269"/>
          </a:xfrm>
        </p:spPr>
      </p:pic>
      <p:sp>
        <p:nvSpPr>
          <p:cNvPr id="18" name="CaixaDeTexto 17"/>
          <p:cNvSpPr txBox="1"/>
          <p:nvPr/>
        </p:nvSpPr>
        <p:spPr>
          <a:xfrm>
            <a:off x="2126035" y="2853557"/>
            <a:ext cx="7270212" cy="259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O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mecanismo de atribuição desenvolvido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deve </a:t>
            </a:r>
            <a:r>
              <a:rPr lang="pt-BR" sz="2800" dirty="0">
                <a:solidFill>
                  <a:srgbClr val="636463"/>
                </a:solidFill>
                <a:latin typeface="Trebuchet MS"/>
                <a:cs typeface="Trebuchet MS"/>
              </a:rPr>
              <a:t>ser exportado para o servidor do fluig e ao realizar a exportação </a:t>
            </a: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precisam ser informados código, nome e descrição</a:t>
            </a: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2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468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bpmn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/>
              <a:t>A modelagem de processos de negócio no </a:t>
            </a:r>
            <a:r>
              <a:rPr lang="pt-BR" dirty="0" smtClean="0"/>
              <a:t>fluig </a:t>
            </a:r>
            <a:r>
              <a:rPr lang="pt-BR" dirty="0"/>
              <a:t>é baseada na notação de mercado </a:t>
            </a:r>
            <a:r>
              <a:rPr lang="pt-BR" dirty="0" smtClean="0"/>
              <a:t>BPMN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dirty="0" smtClean="0"/>
              <a:t>O </a:t>
            </a:r>
            <a:r>
              <a:rPr lang="pt-BR" dirty="0"/>
              <a:t>principal objetivo de BPMN é prover uma notação que é facilmente compreendida </a:t>
            </a:r>
            <a:r>
              <a:rPr lang="pt-BR" dirty="0" smtClean="0"/>
              <a:t>por</a:t>
            </a:r>
            <a:r>
              <a:rPr lang="pt-BR" dirty="0"/>
              <a:t>:</a:t>
            </a:r>
          </a:p>
          <a:p>
            <a:pPr lvl="1" algn="l"/>
            <a:r>
              <a:rPr lang="pt-BR" dirty="0"/>
              <a:t>Usuários de </a:t>
            </a:r>
            <a:r>
              <a:rPr lang="pt-BR" dirty="0" smtClean="0"/>
              <a:t>negócio</a:t>
            </a:r>
            <a:endParaRPr lang="pt-BR" dirty="0"/>
          </a:p>
          <a:p>
            <a:pPr lvl="1" algn="l"/>
            <a:r>
              <a:rPr lang="pt-BR" dirty="0"/>
              <a:t>Analistas de negócios que criam e iniciam rascunhos de </a:t>
            </a:r>
            <a:r>
              <a:rPr lang="pt-BR" dirty="0" smtClean="0"/>
              <a:t>processos</a:t>
            </a:r>
            <a:endParaRPr lang="pt-BR" dirty="0"/>
          </a:p>
          <a:p>
            <a:pPr lvl="1" algn="l"/>
            <a:r>
              <a:rPr lang="pt-BR" dirty="0"/>
              <a:t>Desenvolvedores técnicos responsáveis por implementar uma tecnologia que irá executar estes </a:t>
            </a:r>
            <a:r>
              <a:rPr lang="pt-BR" dirty="0" smtClean="0"/>
              <a:t>processos</a:t>
            </a:r>
            <a:endParaRPr lang="pt-BR" dirty="0"/>
          </a:p>
          <a:p>
            <a:pPr lvl="1" algn="l"/>
            <a:r>
              <a:rPr lang="pt-BR" dirty="0"/>
              <a:t>Executivos de negócio que irão gerenciar e </a:t>
            </a:r>
            <a:r>
              <a:rPr lang="pt-BR" dirty="0" smtClean="0"/>
              <a:t>monitorar </a:t>
            </a:r>
            <a:r>
              <a:rPr lang="pt-BR" dirty="0"/>
              <a:t>estes </a:t>
            </a:r>
            <a:r>
              <a:rPr lang="pt-BR" dirty="0" smtClean="0"/>
              <a:t>processos</a:t>
            </a:r>
            <a:endParaRPr lang="pt-BR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253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Desenvolva um Mecanismo Customizado que retorne os aprovadores de uma pasta do fluig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Crie um formulário em que sejam informados três aprovadores. Utilize o dataset do formulário para criar um mecanismo customizado com estes usuários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770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Eventos de processo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3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6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Eventos de processo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>
                <a:latin typeface="Trebuchet MS" pitchFamily="34" charset="0"/>
              </a:rPr>
              <a:t>São um conjunto de scripts carregados pela API </a:t>
            </a:r>
            <a:r>
              <a:rPr lang="pt-BR" dirty="0" smtClean="0">
                <a:latin typeface="Trebuchet MS" pitchFamily="34" charset="0"/>
              </a:rPr>
              <a:t>e invocados ao </a:t>
            </a:r>
            <a:r>
              <a:rPr lang="pt-BR" dirty="0">
                <a:latin typeface="Trebuchet MS" pitchFamily="34" charset="0"/>
              </a:rPr>
              <a:t>longo da execução do processo em momentos </a:t>
            </a:r>
            <a:r>
              <a:rPr lang="pt-BR" dirty="0" smtClean="0">
                <a:latin typeface="Trebuchet MS" pitchFamily="34" charset="0"/>
              </a:rPr>
              <a:t>pré-determinados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>
                <a:latin typeface="Trebuchet MS" pitchFamily="34" charset="0"/>
              </a:rPr>
              <a:t>Por exemplo: na </a:t>
            </a:r>
            <a:r>
              <a:rPr lang="pt-BR" dirty="0">
                <a:latin typeface="Trebuchet MS" pitchFamily="34" charset="0"/>
              </a:rPr>
              <a:t>criação da solicitação </a:t>
            </a:r>
            <a:r>
              <a:rPr lang="pt-BR" dirty="0" smtClean="0">
                <a:latin typeface="Trebuchet MS" pitchFamily="34" charset="0"/>
              </a:rPr>
              <a:t>ou após uma atividade</a:t>
            </a:r>
            <a:endParaRPr lang="pt-BR" dirty="0">
              <a:latin typeface="Trebuchet MS" pitchFamily="34" charset="0"/>
            </a:endParaRPr>
          </a:p>
          <a:p>
            <a:pPr>
              <a:lnSpc>
                <a:spcPct val="150000"/>
              </a:lnSpc>
            </a:pPr>
            <a:endParaRPr lang="pt-BR" dirty="0"/>
          </a:p>
        </p:txBody>
      </p:sp>
      <p:pic>
        <p:nvPicPr>
          <p:cNvPr id="9" name="Espaço Reservado para Imagem 8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74" b="-11974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22377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Novo evento de processo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04" y="2286491"/>
            <a:ext cx="9198442" cy="5814522"/>
          </a:xfrm>
          <a:ln>
            <a:solidFill>
              <a:schemeClr val="bg2"/>
            </a:solidFill>
          </a:ln>
        </p:spPr>
      </p:pic>
      <p:sp>
        <p:nvSpPr>
          <p:cNvPr id="11" name="Elipse 10"/>
          <p:cNvSpPr/>
          <p:nvPr/>
        </p:nvSpPr>
        <p:spPr>
          <a:xfrm>
            <a:off x="2985604" y="7561013"/>
            <a:ext cx="1080000" cy="10800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8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612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eventos do processo</a:t>
            </a:r>
            <a:endParaRPr lang="pt-BR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87449575"/>
              </p:ext>
            </p:extLst>
          </p:nvPr>
        </p:nvGraphicFramePr>
        <p:xfrm>
          <a:off x="1718771" y="1981205"/>
          <a:ext cx="12815289" cy="594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1886"/>
                <a:gridCol w="9213403"/>
              </a:tblGrid>
              <a:tr h="541907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Evento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afterCancelProcess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o cancelamento da solicitação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afterProcessCreate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logo após a criação de um novo processo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afterProcessFinish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finalizada a solicitação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afterReleaseVersion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a liberação de uma versão do processo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afterStateEntry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a entrada em uma nova atividade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afterStateLeave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a saída de uma atividade</a:t>
                      </a:r>
                    </a:p>
                  </a:txBody>
                  <a:tcPr/>
                </a:tc>
              </a:tr>
              <a:tr h="998119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afterTaskComplete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o usuário completar uma tarefa, porém as informações da próxima tarefa e usuários destino já foram salvas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afterTaskCreate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o usuário receber uma tarefa</a:t>
                      </a:r>
                    </a:p>
                  </a:txBody>
                  <a:tcPr/>
                </a:tc>
              </a:tr>
              <a:tr h="541907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afterTaskSave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salvar as informações selecionadas pelo usuário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508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eventos do processo</a:t>
            </a:r>
            <a:endParaRPr lang="pt-BR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20881690"/>
              </p:ext>
            </p:extLst>
          </p:nvPr>
        </p:nvGraphicFramePr>
        <p:xfrm>
          <a:off x="1717181" y="2423156"/>
          <a:ext cx="12815289" cy="51915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1886"/>
                <a:gridCol w="9213403"/>
              </a:tblGrid>
              <a:tr h="662756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Evento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beforeCancelProcess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do cancelamento da solicitação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beforeStateEntry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da entrada em uma nova atividade</a:t>
                      </a:r>
                    </a:p>
                  </a:txBody>
                  <a:tcPr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beforeStateLeave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da saída de uma atividade</a:t>
                      </a:r>
                    </a:p>
                  </a:txBody>
                  <a:tcPr/>
                </a:tc>
              </a:tr>
              <a:tr h="1215052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beforeTaskComplete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do usuário completar uma tarefa, porém as informações da próxima tarefa e usuários destino já foram salvas</a:t>
                      </a:r>
                    </a:p>
                  </a:txBody>
                  <a:tcPr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beforeTaskCreate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do usuário receber uma tarefa</a:t>
                      </a:r>
                    </a:p>
                  </a:txBody>
                  <a:tcPr/>
                </a:tc>
              </a:tr>
              <a:tr h="662756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beforeTaskSave</a:t>
                      </a: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 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antes de salvar as informações selecionadas pelo usuário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381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eventos do processo</a:t>
            </a:r>
            <a:endParaRPr lang="pt-BR" dirty="0"/>
          </a:p>
        </p:txBody>
      </p:sp>
      <p:graphicFrame>
        <p:nvGraphicFramePr>
          <p:cNvPr id="12" name="Espaço Reservado para Conteúdo 11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56586799"/>
              </p:ext>
            </p:extLst>
          </p:nvPr>
        </p:nvGraphicFramePr>
        <p:xfrm>
          <a:off x="1717181" y="2118101"/>
          <a:ext cx="12815289" cy="53492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01886"/>
                <a:gridCol w="9213403"/>
              </a:tblGrid>
              <a:tr h="555691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Evento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Descrição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/>
                </a:tc>
              </a:tr>
              <a:tr h="1563239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calculateAgreement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3600"/>
                        </a:lnSpc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o cálculo do consenso (somente para atividades conjuntas) e permite alterar os dados do consenso de uma atividade</a:t>
                      </a:r>
                    </a:p>
                  </a:txBody>
                  <a:tcPr/>
                </a:tc>
              </a:tr>
              <a:tr h="1059465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onNotify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a movimentação da solicitação e antes de enviar as notificações</a:t>
                      </a:r>
                    </a:p>
                  </a:txBody>
                  <a:tcPr/>
                </a:tc>
              </a:tr>
              <a:tr h="555691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setProcess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quando um processo é definido na API</a:t>
                      </a:r>
                    </a:p>
                  </a:txBody>
                  <a:tcPr/>
                </a:tc>
              </a:tr>
              <a:tr h="555691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subProcessCreated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quando um subprocesso é criado</a:t>
                      </a:r>
                    </a:p>
                  </a:txBody>
                  <a:tcPr/>
                </a:tc>
              </a:tr>
              <a:tr h="1059465"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</a:pPr>
                      <a:r>
                        <a:rPr lang="pt-BR" sz="2400" dirty="0" err="1" smtClean="0">
                          <a:latin typeface="Trebuchet MS" panose="020B0603020202020204" pitchFamily="34" charset="0"/>
                        </a:rPr>
                        <a:t>validateAvailable</a:t>
                      </a:r>
                      <a:r>
                        <a:rPr lang="pt-BR" sz="2400" baseline="0" dirty="0" err="1" smtClean="0">
                          <a:latin typeface="Trebuchet MS" panose="020B0603020202020204" pitchFamily="34" charset="0"/>
                        </a:rPr>
                        <a:t>States</a:t>
                      </a:r>
                      <a:endParaRPr lang="pt-BR" sz="2400" dirty="0">
                        <a:latin typeface="Trebuchet MS" panose="020B0603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3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smtClean="0">
                          <a:latin typeface="Trebuchet MS" panose="020B0603020202020204" pitchFamily="34" charset="0"/>
                        </a:rPr>
                        <a:t>Ocorre após montada a lista de tarefas disponíveis para o usuário a partir da tarefa atual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7076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Ordem de execução dos eventos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9487485" y="1865880"/>
            <a:ext cx="4433465" cy="6222760"/>
          </a:xfrm>
        </p:spPr>
        <p:txBody>
          <a:bodyPr numCol="1"/>
          <a:lstStyle/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beforeTaskSave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afterTaskSave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beforeTaskComplete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afterTaskComplete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beforeStateLeave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afterStateLeave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beforeStateEntry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beforeTaskCreate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 err="1" smtClean="0"/>
              <a:t>afterTaskCreate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/>
              <a:t> </a:t>
            </a:r>
            <a:r>
              <a:rPr lang="pt-BR" sz="2600" dirty="0" err="1"/>
              <a:t>afterStateEntry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/>
              <a:t> </a:t>
            </a:r>
            <a:r>
              <a:rPr lang="pt-BR" sz="2600" dirty="0" err="1"/>
              <a:t>beforeSendData</a:t>
            </a:r>
            <a:endParaRPr lang="pt-BR" sz="2600" dirty="0"/>
          </a:p>
          <a:p>
            <a:pPr marL="514350" indent="-514350">
              <a:lnSpc>
                <a:spcPct val="114000"/>
              </a:lnSpc>
              <a:buFont typeface="+mj-lt"/>
              <a:buAutoNum type="arabicPeriod"/>
            </a:pPr>
            <a:r>
              <a:rPr lang="pt-BR" sz="2600" dirty="0"/>
              <a:t> </a:t>
            </a:r>
            <a:r>
              <a:rPr lang="pt-BR" sz="2600" dirty="0" err="1"/>
              <a:t>onNotify</a:t>
            </a:r>
            <a:endParaRPr lang="pt-BR" sz="2600" dirty="0"/>
          </a:p>
        </p:txBody>
      </p:sp>
      <p:grpSp>
        <p:nvGrpSpPr>
          <p:cNvPr id="11" name="Grupo 10"/>
          <p:cNvGrpSpPr/>
          <p:nvPr/>
        </p:nvGrpSpPr>
        <p:grpSpPr>
          <a:xfrm>
            <a:off x="2186995" y="2421704"/>
            <a:ext cx="6402605" cy="4378962"/>
            <a:chOff x="8075920" y="4213247"/>
            <a:chExt cx="6402605" cy="4378962"/>
          </a:xfrm>
        </p:grpSpPr>
        <p:sp>
          <p:nvSpPr>
            <p:cNvPr id="6" name="Retângulo de cantos arredondados 5"/>
            <p:cNvSpPr/>
            <p:nvPr/>
          </p:nvSpPr>
          <p:spPr>
            <a:xfrm>
              <a:off x="8075920" y="7394029"/>
              <a:ext cx="2350868" cy="119818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3200" dirty="0"/>
                <a:t>Atividade 1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11823909" y="7394029"/>
              <a:ext cx="2350868" cy="119818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3200" dirty="0"/>
                <a:t>Atividade 2</a:t>
              </a:r>
            </a:p>
          </p:txBody>
        </p:sp>
        <p:cxnSp>
          <p:nvCxnSpPr>
            <p:cNvPr id="9" name="Conector de seta reta 8"/>
            <p:cNvCxnSpPr>
              <a:stCxn id="6" idx="3"/>
              <a:endCxn id="7" idx="1"/>
            </p:cNvCxnSpPr>
            <p:nvPr/>
          </p:nvCxnSpPr>
          <p:spPr>
            <a:xfrm>
              <a:off x="10426788" y="7993119"/>
              <a:ext cx="139712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aixaDeTexto 9"/>
            <p:cNvSpPr txBox="1"/>
            <p:nvPr/>
          </p:nvSpPr>
          <p:spPr>
            <a:xfrm>
              <a:off x="8075920" y="4213247"/>
              <a:ext cx="6402605" cy="2113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Considerando duas atividades comuns, esta é a ordem padrão de execução dos eventos ao enviar o fluxo da </a:t>
              </a:r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Atividade 1 </a:t>
              </a:r>
              <a:r>
                <a:rPr lang="pt-BR" sz="2800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para a </a:t>
              </a:r>
              <a:r>
                <a:rPr lang="pt-BR" sz="2800" b="1" dirty="0" smtClean="0">
                  <a:solidFill>
                    <a:srgbClr val="636463"/>
                  </a:solidFill>
                  <a:latin typeface="Trebuchet MS"/>
                  <a:cs typeface="Trebuchet MS"/>
                </a:rPr>
                <a:t>Atividade 2</a:t>
              </a:r>
              <a:endParaRPr lang="pt-BR" sz="2800" b="1" dirty="0">
                <a:solidFill>
                  <a:srgbClr val="636463"/>
                </a:solidFill>
                <a:latin typeface="Trebuchet MS"/>
                <a:cs typeface="Trebuchet M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4048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 err="1" smtClean="0"/>
              <a:t>h</a:t>
            </a:r>
            <a:r>
              <a:rPr lang="pt-BR" dirty="0" err="1" smtClean="0"/>
              <a:t>api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564059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/>
              <a:t>Em todos os eventos do processo é possível obter informações da API </a:t>
            </a:r>
            <a:r>
              <a:rPr lang="pt-BR" dirty="0" smtClean="0"/>
              <a:t>de processos</a:t>
            </a:r>
            <a:endParaRPr lang="pt-BR" dirty="0"/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Cada </a:t>
            </a:r>
            <a:r>
              <a:rPr lang="pt-BR" dirty="0"/>
              <a:t>evento possui acesso ao </a:t>
            </a:r>
            <a:r>
              <a:rPr lang="pt-BR" i="1" dirty="0" err="1"/>
              <a:t>handle</a:t>
            </a:r>
            <a:r>
              <a:rPr lang="pt-BR" dirty="0"/>
              <a:t> da API de </a:t>
            </a:r>
            <a:r>
              <a:rPr lang="pt-BR" dirty="0" smtClean="0"/>
              <a:t>processos </a:t>
            </a:r>
            <a:r>
              <a:rPr lang="pt-BR" dirty="0"/>
              <a:t>pela variável global </a:t>
            </a:r>
            <a:r>
              <a:rPr lang="pt-BR" b="1" dirty="0" err="1" smtClean="0"/>
              <a:t>hAPI</a:t>
            </a:r>
            <a:endParaRPr lang="pt-BR" dirty="0"/>
          </a:p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pt-BR" dirty="0" smtClean="0"/>
              <a:t>Os métodos disponíveis </a:t>
            </a:r>
            <a:r>
              <a:rPr lang="pt-BR" dirty="0"/>
              <a:t>através da </a:t>
            </a:r>
            <a:r>
              <a:rPr lang="pt-BR" b="1" dirty="0" err="1" smtClean="0"/>
              <a:t>hAPI</a:t>
            </a:r>
            <a:r>
              <a:rPr lang="pt-BR" b="1" dirty="0" smtClean="0"/>
              <a:t>: </a:t>
            </a:r>
            <a:endParaRPr lang="pt-BR" dirty="0"/>
          </a:p>
        </p:txBody>
      </p:sp>
      <p:pic>
        <p:nvPicPr>
          <p:cNvPr id="8" name="Imagem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39" y="5810563"/>
            <a:ext cx="511806" cy="50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986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8" y="2132964"/>
            <a:ext cx="12110402" cy="2331086"/>
          </a:xfrm>
        </p:spPr>
        <p:txBody>
          <a:bodyPr/>
          <a:lstStyle/>
          <a:p>
            <a:pPr algn="l"/>
            <a:r>
              <a:rPr lang="pt-BR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afterProcessCreate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processId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algn="l"/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hAPI.setCardValue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“nro_</a:t>
            </a:r>
            <a:r>
              <a:rPr lang="pt-BR" b="1" dirty="0" err="1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solicit</a:t>
            </a:r>
            <a:r>
              <a:rPr lang="pt-BR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processId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Conector de seta reta 4"/>
          <p:cNvCxnSpPr/>
          <p:nvPr/>
        </p:nvCxnSpPr>
        <p:spPr bwMode="auto">
          <a:xfrm flipH="1" flipV="1">
            <a:off x="10547131" y="3468408"/>
            <a:ext cx="0" cy="198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 bwMode="auto">
          <a:xfrm flipH="1" flipV="1">
            <a:off x="7759259" y="3468408"/>
            <a:ext cx="0" cy="306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 bwMode="auto">
          <a:xfrm flipH="1" flipV="1">
            <a:off x="4971387" y="3468408"/>
            <a:ext cx="0" cy="414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389476" y="5432777"/>
            <a:ext cx="488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Variável com o número do processo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593449" y="6490819"/>
            <a:ext cx="4047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Campo do formulário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787462" y="7580393"/>
            <a:ext cx="95076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Método utilizado para definir um valor em um campo do formulário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49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Bpmn</a:t>
            </a:r>
            <a:r>
              <a:rPr lang="pt-BR" dirty="0" smtClean="0"/>
              <a:t> principal e estendido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800"/>
              </a:lnSpc>
            </a:pPr>
            <a:r>
              <a:rPr lang="pt-BR" dirty="0" smtClean="0"/>
              <a:t>Com o fluig Designer </a:t>
            </a:r>
            <a:r>
              <a:rPr lang="pt-BR" dirty="0"/>
              <a:t>é possível modelar processos </a:t>
            </a:r>
            <a:r>
              <a:rPr lang="pt-BR" dirty="0" smtClean="0"/>
              <a:t>utilizando os padrões </a:t>
            </a:r>
            <a:r>
              <a:rPr lang="pt-BR" b="1" dirty="0"/>
              <a:t>BPMN 1.2 </a:t>
            </a:r>
            <a:r>
              <a:rPr lang="pt-BR" dirty="0" smtClean="0"/>
              <a:t>(BPMN Principal) </a:t>
            </a:r>
            <a:r>
              <a:rPr lang="pt-BR" dirty="0"/>
              <a:t>e </a:t>
            </a:r>
            <a:r>
              <a:rPr lang="pt-BR" b="1" dirty="0" smtClean="0"/>
              <a:t>BPMN </a:t>
            </a:r>
            <a:r>
              <a:rPr lang="pt-BR" b="1" dirty="0"/>
              <a:t>2.0 </a:t>
            </a:r>
            <a:r>
              <a:rPr lang="pt-BR" dirty="0" smtClean="0"/>
              <a:t>(BPMN Estendido)</a:t>
            </a:r>
          </a:p>
          <a:p>
            <a:pPr>
              <a:lnSpc>
                <a:spcPts val="3800"/>
              </a:lnSpc>
            </a:pPr>
            <a:endParaRPr lang="pt-BR" dirty="0"/>
          </a:p>
          <a:p>
            <a:pPr>
              <a:lnSpc>
                <a:spcPts val="3800"/>
              </a:lnSpc>
            </a:pPr>
            <a:r>
              <a:rPr lang="pt-BR" dirty="0" smtClean="0"/>
              <a:t>O editor de processos web do fluig suporta apenas o padrão BPMN 1.2 (Principal), para uma modelagem mais simplificada</a:t>
            </a:r>
          </a:p>
          <a:p>
            <a:pPr>
              <a:lnSpc>
                <a:spcPts val="3800"/>
              </a:lnSpc>
            </a:pPr>
            <a:endParaRPr lang="pt-BR" dirty="0"/>
          </a:p>
          <a:p>
            <a:pPr>
              <a:lnSpc>
                <a:spcPts val="3800"/>
              </a:lnSpc>
            </a:pPr>
            <a:r>
              <a:rPr lang="pt-BR" dirty="0" smtClean="0"/>
              <a:t>O fluig Designer utiliza o BPMN 2.0 (Estendido) </a:t>
            </a:r>
            <a:r>
              <a:rPr lang="pt-BR" dirty="0"/>
              <a:t>por </a:t>
            </a:r>
            <a:r>
              <a:rPr lang="pt-BR" dirty="0" smtClean="0"/>
              <a:t>padrão, para modelagem de processos complexos</a:t>
            </a:r>
            <a:endParaRPr lang="pt-BR" dirty="0"/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51" b="-12051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7520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84718" y="2132963"/>
            <a:ext cx="12110402" cy="3287511"/>
          </a:xfrm>
        </p:spPr>
        <p:txBody>
          <a:bodyPr/>
          <a:lstStyle/>
          <a:p>
            <a:pPr algn="l"/>
            <a:r>
              <a:rPr lang="pt-BR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beforeStateEntry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processId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algn="l"/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sequenceId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!= </a:t>
            </a:r>
            <a:r>
              <a:rPr lang="pt-BR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“NUMERO_DA_ATIVIDADE_INICIAL”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/>
            <a:r>
              <a:rPr lang="pt-BR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var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campo = </a:t>
            </a:r>
            <a:r>
              <a:rPr lang="pt-B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hAPI.getCardValue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b="1" dirty="0" smtClean="0">
                <a:solidFill>
                  <a:srgbClr val="FAA61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“campo1”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/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Conector de seta reta 4"/>
          <p:cNvCxnSpPr/>
          <p:nvPr/>
        </p:nvCxnSpPr>
        <p:spPr bwMode="auto">
          <a:xfrm flipH="1" flipV="1">
            <a:off x="10421005" y="4083261"/>
            <a:ext cx="0" cy="198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 bwMode="auto">
          <a:xfrm flipH="1" flipV="1">
            <a:off x="7065575" y="4083261"/>
            <a:ext cx="0" cy="306000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10263350" y="6047630"/>
            <a:ext cx="4887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Nome do campo do formulário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899765" y="7105672"/>
            <a:ext cx="7911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Método para resgatar o valor de um campo do formulário</a:t>
            </a:r>
            <a:endParaRPr lang="pt-BR" sz="2200" b="1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67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56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ts val="3800"/>
              </a:lnSpc>
              <a:spcBef>
                <a:spcPts val="1200"/>
              </a:spcBef>
            </a:pPr>
            <a:r>
              <a:rPr lang="pt-BR" dirty="0" smtClean="0"/>
              <a:t>Crie um processo de Help Desk com os seguintes requisitos:</a:t>
            </a:r>
          </a:p>
          <a:p>
            <a:pPr lvl="1">
              <a:lnSpc>
                <a:spcPts val="3800"/>
              </a:lnSpc>
              <a:spcBef>
                <a:spcPts val="1200"/>
              </a:spcBef>
            </a:pPr>
            <a:r>
              <a:rPr lang="pt-BR" dirty="0" smtClean="0"/>
              <a:t>Antes do solicitante enviar a tarefa, deve ser executada uma </a:t>
            </a:r>
            <a:r>
              <a:rPr lang="pt-BR" dirty="0"/>
              <a:t>validação que </a:t>
            </a:r>
            <a:r>
              <a:rPr lang="pt-BR" dirty="0" smtClean="0"/>
              <a:t>averigue </a:t>
            </a:r>
            <a:r>
              <a:rPr lang="pt-BR" dirty="0"/>
              <a:t>se todos os campos foram </a:t>
            </a:r>
            <a:r>
              <a:rPr lang="pt-BR" dirty="0" smtClean="0"/>
              <a:t>preenchidos</a:t>
            </a:r>
          </a:p>
          <a:p>
            <a:pPr lvl="1">
              <a:lnSpc>
                <a:spcPts val="3800"/>
              </a:lnSpc>
              <a:spcBef>
                <a:spcPts val="1200"/>
              </a:spcBef>
            </a:pPr>
            <a:r>
              <a:rPr lang="pt-BR" dirty="0" smtClean="0"/>
              <a:t>Um prazo de 4 horas deve ser atribuído via evento de processo quando o responsável receber a tarefa</a:t>
            </a:r>
          </a:p>
          <a:p>
            <a:pPr lvl="1">
              <a:lnSpc>
                <a:spcPts val="3800"/>
              </a:lnSpc>
              <a:spcBef>
                <a:spcPts val="1200"/>
              </a:spcBef>
            </a:pPr>
            <a:r>
              <a:rPr lang="pt-BR" dirty="0" smtClean="0"/>
              <a:t>Ao final de uma solicitação do processo Help Desk, iniciar solicitação de um novo processo chamado Avaliação do Atendimento via Web 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3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Variáveis globais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4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55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 globais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Variáveis globais contém </a:t>
            </a:r>
            <a:r>
              <a:rPr lang="pt-BR" dirty="0"/>
              <a:t>informações referentes à solicitação </a:t>
            </a:r>
            <a:r>
              <a:rPr lang="pt-BR" dirty="0" smtClean="0"/>
              <a:t>e podem </a:t>
            </a:r>
            <a:r>
              <a:rPr lang="pt-BR" dirty="0"/>
              <a:t>ser utilizadas no desenvolvimento do processo sob a </a:t>
            </a:r>
            <a:r>
              <a:rPr lang="pt-BR" dirty="0" smtClean="0"/>
              <a:t>plataforma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Além das variáveis padrão, é possível adicionar variáveis personalizadas utilizando o método </a:t>
            </a:r>
            <a:r>
              <a:rPr lang="pt-BR" dirty="0" err="1" smtClean="0"/>
              <a:t>globalVars.put</a:t>
            </a:r>
            <a:r>
              <a:rPr lang="pt-BR" dirty="0" smtClean="0"/>
              <a:t>(“</a:t>
            </a:r>
            <a:r>
              <a:rPr lang="pt-BR" dirty="0" err="1" smtClean="0"/>
              <a:t>name</a:t>
            </a:r>
            <a:r>
              <a:rPr lang="pt-BR" dirty="0" smtClean="0"/>
              <a:t>”, “</a:t>
            </a:r>
            <a:r>
              <a:rPr lang="pt-BR" dirty="0" err="1" smtClean="0"/>
              <a:t>value</a:t>
            </a:r>
            <a:r>
              <a:rPr lang="pt-BR" dirty="0" smtClean="0"/>
              <a:t>”)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095" b="-12095"/>
          <a:stretch/>
        </p:blipFill>
        <p:spPr/>
      </p:pic>
    </p:spTree>
    <p:custDataLst>
      <p:tags r:id="rId1"/>
    </p:custDataLst>
    <p:extLst>
      <p:ext uri="{BB962C8B-B14F-4D97-AF65-F5344CB8AC3E}">
        <p14:creationId xmlns:p14="http://schemas.microsoft.com/office/powerpoint/2010/main" val="18537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Variáveis globais</a:t>
            </a:r>
            <a:endParaRPr lang="pt-BR" dirty="0"/>
          </a:p>
        </p:txBody>
      </p:sp>
      <p:sp>
        <p:nvSpPr>
          <p:cNvPr id="9" name="Fluxograma: Terminação 8"/>
          <p:cNvSpPr/>
          <p:nvPr/>
        </p:nvSpPr>
        <p:spPr>
          <a:xfrm>
            <a:off x="1954925" y="2380057"/>
            <a:ext cx="1970690" cy="630621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WKDef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0" name="Fluxograma: Terminação 9"/>
          <p:cNvSpPr/>
          <p:nvPr/>
        </p:nvSpPr>
        <p:spPr>
          <a:xfrm>
            <a:off x="2796181" y="3897573"/>
            <a:ext cx="2448910" cy="630621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WKVersDef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1" name="Fluxograma: Terminação 10"/>
          <p:cNvSpPr/>
          <p:nvPr/>
        </p:nvSpPr>
        <p:spPr>
          <a:xfrm>
            <a:off x="8567911" y="3822753"/>
            <a:ext cx="3042744" cy="780261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WKNumProcess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2" name="Fluxograma: Terminação 11"/>
          <p:cNvSpPr/>
          <p:nvPr/>
        </p:nvSpPr>
        <p:spPr>
          <a:xfrm>
            <a:off x="2118253" y="5284669"/>
            <a:ext cx="2689804" cy="630621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WKNumState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Fluxograma: Terminação 12"/>
          <p:cNvSpPr/>
          <p:nvPr/>
        </p:nvSpPr>
        <p:spPr>
          <a:xfrm>
            <a:off x="5722739" y="5245254"/>
            <a:ext cx="2954666" cy="709450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WKCompany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4" name="Fluxograma: Terminação 13"/>
          <p:cNvSpPr/>
          <p:nvPr/>
        </p:nvSpPr>
        <p:spPr>
          <a:xfrm>
            <a:off x="5921156" y="3897573"/>
            <a:ext cx="1970690" cy="630621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WKUser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5" name="Fluxograma: Terminação 14"/>
          <p:cNvSpPr/>
          <p:nvPr/>
        </p:nvSpPr>
        <p:spPr>
          <a:xfrm>
            <a:off x="8405715" y="2268494"/>
            <a:ext cx="3589108" cy="853746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WKUserComment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6" name="Fluxograma: Terminação 15"/>
          <p:cNvSpPr/>
          <p:nvPr/>
        </p:nvSpPr>
        <p:spPr>
          <a:xfrm>
            <a:off x="6213501" y="6700223"/>
            <a:ext cx="3556492" cy="751490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WKCompleteTask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7" name="Fluxograma: Terminação 16"/>
          <p:cNvSpPr/>
          <p:nvPr/>
        </p:nvSpPr>
        <p:spPr>
          <a:xfrm>
            <a:off x="4769191" y="2290008"/>
            <a:ext cx="2792949" cy="810719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WKNextState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8" name="Fluxograma: Terminação 17"/>
          <p:cNvSpPr/>
          <p:nvPr/>
        </p:nvSpPr>
        <p:spPr>
          <a:xfrm>
            <a:off x="3605046" y="6760658"/>
            <a:ext cx="2180896" cy="630621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WKCardId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19" name="Fluxograma: Terminação 18"/>
          <p:cNvSpPr/>
          <p:nvPr/>
        </p:nvSpPr>
        <p:spPr>
          <a:xfrm>
            <a:off x="12286719" y="3897573"/>
            <a:ext cx="2262352" cy="630621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WKFormId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0" name="Fluxograma: Terminação 19"/>
          <p:cNvSpPr/>
          <p:nvPr/>
        </p:nvSpPr>
        <p:spPr>
          <a:xfrm>
            <a:off x="9592087" y="5125352"/>
            <a:ext cx="4072759" cy="893477"/>
          </a:xfrm>
          <a:prstGeom prst="flowChartTerminato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bg1"/>
                </a:solidFill>
                <a:latin typeface="Trebuchet MS"/>
                <a:cs typeface="Trebuchet MS"/>
              </a:rPr>
              <a:t>WKIdentityCompany</a:t>
            </a:r>
            <a:endParaRPr lang="pt-BR" sz="2800" b="1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21" name="Fluxograma: Terminação 20"/>
          <p:cNvSpPr/>
          <p:nvPr/>
        </p:nvSpPr>
        <p:spPr>
          <a:xfrm>
            <a:off x="10197552" y="6760658"/>
            <a:ext cx="2291254" cy="630621"/>
          </a:xfrm>
          <a:prstGeom prst="flowChartTerminator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800" b="1" dirty="0" err="1" smtClean="0">
                <a:solidFill>
                  <a:schemeClr val="tx1"/>
                </a:solidFill>
                <a:latin typeface="Trebuchet MS"/>
                <a:cs typeface="Trebuchet MS"/>
              </a:rPr>
              <a:t>WKMobile</a:t>
            </a:r>
            <a:endParaRPr lang="pt-BR" sz="2800" b="1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22" name="Grupo 21"/>
          <p:cNvGrpSpPr/>
          <p:nvPr/>
        </p:nvGrpSpPr>
        <p:grpSpPr>
          <a:xfrm>
            <a:off x="14028802" y="6670629"/>
            <a:ext cx="1296000" cy="1296000"/>
            <a:chOff x="12734054" y="5818682"/>
            <a:chExt cx="1080000" cy="1080000"/>
          </a:xfrm>
        </p:grpSpPr>
        <p:sp>
          <p:nvSpPr>
            <p:cNvPr id="23" name="Elipse 22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24" name="Imagem 23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642" y="5944682"/>
              <a:ext cx="840823" cy="82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183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95" y="2404929"/>
            <a:ext cx="12426672" cy="4334142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9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836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1" dirty="0" err="1" smtClean="0">
                <a:solidFill>
                  <a:schemeClr val="accent1"/>
                </a:solidFill>
              </a:rPr>
              <a:t>A</a:t>
            </a:r>
            <a:r>
              <a:rPr lang="pt-BR" dirty="0" err="1" smtClean="0"/>
              <a:t>pplication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chemeClr val="accent1"/>
                </a:solidFill>
              </a:rPr>
              <a:t>P</a:t>
            </a:r>
            <a:r>
              <a:rPr lang="pt-BR" dirty="0" err="1" smtClean="0"/>
              <a:t>rogramming</a:t>
            </a:r>
            <a:r>
              <a:rPr lang="pt-BR" dirty="0" smtClean="0"/>
              <a:t> </a:t>
            </a:r>
            <a:r>
              <a:rPr lang="pt-BR" b="1" dirty="0" smtClean="0">
                <a:solidFill>
                  <a:schemeClr val="accent1"/>
                </a:solidFill>
              </a:rPr>
              <a:t>I</a:t>
            </a:r>
            <a:r>
              <a:rPr lang="pt-BR" dirty="0" smtClean="0"/>
              <a:t>nterface (Interface de Programação de Aplicativos) 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É um conjunto de rotinas e padrões estabelecidos pela plataforma para que aplicações externas possam utilizar seus recursos</a:t>
            </a:r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Acesse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api.fluig.com</a:t>
            </a:r>
            <a:endParaRPr lang="pt-BR" dirty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pt-BR" sz="2400" dirty="0" smtClean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 smtClean="0"/>
              <a:t>fluig API (DEV): </a:t>
            </a:r>
          </a:p>
          <a:p>
            <a:pPr marL="0" indent="0" algn="l">
              <a:lnSpc>
                <a:spcPct val="100000"/>
              </a:lnSpc>
              <a:spcBef>
                <a:spcPts val="1200"/>
              </a:spcBef>
            </a:pPr>
            <a:endParaRPr lang="pt-BR" sz="2400" dirty="0"/>
          </a:p>
          <a:p>
            <a:pPr marL="0" indent="-457200" algn="l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dirty="0"/>
              <a:t>Tutorial</a:t>
            </a:r>
            <a:r>
              <a:rPr lang="pt-BR" dirty="0" smtClean="0"/>
              <a:t>:</a:t>
            </a:r>
          </a:p>
        </p:txBody>
      </p:sp>
      <p:pic>
        <p:nvPicPr>
          <p:cNvPr id="7" name="Espaço Reservado para Imagem 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1" b="-6435"/>
          <a:stretch/>
        </p:blipFill>
        <p:spPr>
          <a:xfrm>
            <a:off x="10360431" y="5281448"/>
            <a:ext cx="4550639" cy="2724632"/>
          </a:xfrm>
          <a:prstGeom prst="rect">
            <a:avLst/>
          </a:prstGeom>
        </p:spPr>
      </p:pic>
      <p:pic>
        <p:nvPicPr>
          <p:cNvPr id="6" name="Imagem 5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21" y="6253438"/>
            <a:ext cx="475248" cy="468000"/>
          </a:xfrm>
          <a:prstGeom prst="rect">
            <a:avLst/>
          </a:prstGeom>
        </p:spPr>
      </p:pic>
      <p:pic>
        <p:nvPicPr>
          <p:cNvPr id="8" name="Imagem 7">
            <a:hlinkClick r:id="rId7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61" y="7336803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785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Api pública / exemplo</a:t>
            </a:r>
            <a:endParaRPr lang="pt-BR" dirty="0"/>
          </a:p>
        </p:txBody>
      </p:sp>
      <p:pic>
        <p:nvPicPr>
          <p:cNvPr id="14" name="Espaço Reservado para Conteúdo 13"/>
          <p:cNvPicPr>
            <a:picLocks noGrp="1" noChangeAspect="1"/>
          </p:cNvPicPr>
          <p:nvPr>
            <p:ph sz="quarter" idx="10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34" y="1936133"/>
            <a:ext cx="7412104" cy="6176754"/>
          </a:xfrm>
        </p:spPr>
      </p:pic>
      <p:sp>
        <p:nvSpPr>
          <p:cNvPr id="15" name="CaixaDeTexto 14"/>
          <p:cNvSpPr txBox="1"/>
          <p:nvPr/>
        </p:nvSpPr>
        <p:spPr>
          <a:xfrm>
            <a:off x="9931135" y="3013074"/>
            <a:ext cx="46648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fluig API &gt; </a:t>
            </a:r>
            <a:r>
              <a:rPr lang="pt-BR" sz="2800" b="1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Group</a:t>
            </a:r>
            <a:r>
              <a:rPr lang="pt-BR" sz="2800" b="1" dirty="0" smtClean="0">
                <a:solidFill>
                  <a:srgbClr val="636463"/>
                </a:solidFill>
                <a:latin typeface="Trebuchet MS"/>
                <a:cs typeface="Trebuchet MS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containsUser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 smtClean="0">
                <a:solidFill>
                  <a:srgbClr val="636463"/>
                </a:solidFill>
                <a:latin typeface="Trebuchet MS"/>
                <a:cs typeface="Trebuchet MS"/>
              </a:rPr>
              <a:t>addUsers</a:t>
            </a:r>
            <a:endParaRPr lang="pt-BR" sz="2800" dirty="0" smtClean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>
                <a:solidFill>
                  <a:srgbClr val="636463"/>
                </a:solidFill>
                <a:latin typeface="Trebuchet MS"/>
                <a:cs typeface="Trebuchet MS"/>
              </a:rPr>
              <a:t>Exemplo disponível em: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636463"/>
              </a:solidFill>
              <a:latin typeface="Trebuchet MS"/>
              <a:cs typeface="Trebuchet MS"/>
            </a:endParaRPr>
          </a:p>
        </p:txBody>
      </p:sp>
      <p:pic>
        <p:nvPicPr>
          <p:cNvPr id="16" name="Imagem 15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162" y="3129757"/>
            <a:ext cx="475248" cy="468000"/>
          </a:xfrm>
          <a:prstGeom prst="rect">
            <a:avLst/>
          </a:prstGeom>
        </p:spPr>
      </p:pic>
      <p:pic>
        <p:nvPicPr>
          <p:cNvPr id="17" name="Imagem 16">
            <a:hlinkClick r:id="rId6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352" y="5678516"/>
            <a:ext cx="475248" cy="4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385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Bpmn</a:t>
            </a:r>
            <a:r>
              <a:rPr lang="pt-BR" dirty="0"/>
              <a:t> principal e </a:t>
            </a:r>
            <a:r>
              <a:rPr lang="pt-BR" dirty="0" smtClean="0"/>
              <a:t>estendido</a:t>
            </a:r>
            <a:endParaRPr lang="pt-BR" dirty="0"/>
          </a:p>
        </p:txBody>
      </p:sp>
      <p:pic>
        <p:nvPicPr>
          <p:cNvPr id="15" name="Espaço Reservado para Conteúdo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55" y="2081048"/>
            <a:ext cx="9573541" cy="5990022"/>
          </a:xfrm>
          <a:ln>
            <a:solidFill>
              <a:schemeClr val="bg2"/>
            </a:solidFill>
          </a:ln>
        </p:spPr>
      </p:pic>
      <p:sp>
        <p:nvSpPr>
          <p:cNvPr id="13" name="Elipse 12"/>
          <p:cNvSpPr/>
          <p:nvPr/>
        </p:nvSpPr>
        <p:spPr>
          <a:xfrm>
            <a:off x="12454396" y="7597775"/>
            <a:ext cx="914400" cy="914400"/>
          </a:xfrm>
          <a:prstGeom prst="ellipse">
            <a:avLst/>
          </a:prstGeom>
          <a:solidFill>
            <a:srgbClr val="F15A22"/>
          </a:solidFill>
          <a:ln w="19050" cap="rnd">
            <a:noFill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23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GIF</a:t>
            </a:r>
            <a:endParaRPr lang="pt-BR" sz="23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895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 smtClean="0"/>
              <a:t>Web </a:t>
            </a:r>
            <a:r>
              <a:rPr lang="pt-BR" b="1" dirty="0" err="1" smtClean="0"/>
              <a:t>services</a:t>
            </a:r>
            <a:endParaRPr lang="pt-BR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96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Web Services são mecanismos que possibilitam a integração e comunicação entre </a:t>
            </a:r>
            <a:r>
              <a:rPr lang="pt-BR" dirty="0"/>
              <a:t>diferentes aplicações</a:t>
            </a:r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/>
              <a:t>Possui uma linguagem </a:t>
            </a:r>
            <a:r>
              <a:rPr lang="pt-BR" dirty="0" smtClean="0"/>
              <a:t>baseada </a:t>
            </a:r>
            <a:r>
              <a:rPr lang="pt-BR" dirty="0"/>
              <a:t>em XML </a:t>
            </a:r>
            <a:r>
              <a:rPr lang="pt-BR" b="1" dirty="0"/>
              <a:t>(WSDL)</a:t>
            </a:r>
            <a:r>
              <a:rPr lang="pt-BR" dirty="0"/>
              <a:t> </a:t>
            </a:r>
            <a:r>
              <a:rPr lang="pt-BR" dirty="0" smtClean="0"/>
              <a:t>usada </a:t>
            </a:r>
            <a:r>
              <a:rPr lang="pt-BR" dirty="0"/>
              <a:t>para descrever </a:t>
            </a:r>
            <a:r>
              <a:rPr lang="pt-BR" dirty="0" smtClean="0"/>
              <a:t>o Web Service, especificar como acessá-lo </a:t>
            </a:r>
            <a:r>
              <a:rPr lang="pt-BR" dirty="0"/>
              <a:t>e quais as </a:t>
            </a:r>
            <a:r>
              <a:rPr lang="pt-BR" dirty="0" smtClean="0"/>
              <a:t>operações ou métodos disponíveis</a:t>
            </a:r>
            <a:endParaRPr lang="pt-BR" dirty="0"/>
          </a:p>
          <a:p>
            <a:pPr>
              <a:lnSpc>
                <a:spcPct val="150000"/>
              </a:lnSpc>
              <a:spcBef>
                <a:spcPts val="2400"/>
              </a:spcBef>
            </a:pPr>
            <a:r>
              <a:rPr lang="pt-BR" dirty="0" smtClean="0"/>
              <a:t>Web Services </a:t>
            </a:r>
            <a:r>
              <a:rPr lang="pt-BR" dirty="0"/>
              <a:t>do </a:t>
            </a:r>
            <a:r>
              <a:rPr lang="pt-BR" dirty="0" smtClean="0"/>
              <a:t>fluig: </a:t>
            </a:r>
            <a:r>
              <a:rPr lang="pt-BR" dirty="0" smtClean="0">
                <a:solidFill>
                  <a:schemeClr val="accent2"/>
                </a:solidFill>
              </a:rPr>
              <a:t>http://[servidor]:[porta]/services</a:t>
            </a:r>
            <a:endParaRPr lang="pt-BR" dirty="0">
              <a:solidFill>
                <a:schemeClr val="accent2"/>
              </a:solidFill>
            </a:endParaRPr>
          </a:p>
          <a:p>
            <a:pPr>
              <a:spcBef>
                <a:spcPts val="2400"/>
              </a:spcBef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280" y="5580993"/>
            <a:ext cx="1842319" cy="21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141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graphicFrame>
        <p:nvGraphicFramePr>
          <p:cNvPr id="9" name="Espaço Reservado para Conteúdo 8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413145"/>
              </p:ext>
            </p:extLst>
          </p:nvPr>
        </p:nvGraphicFramePr>
        <p:xfrm>
          <a:off x="2628430" y="1592317"/>
          <a:ext cx="11371352" cy="7132320"/>
        </p:xfrm>
        <a:graphic>
          <a:graphicData uri="http://schemas.openxmlformats.org/drawingml/2006/table">
            <a:tbl>
              <a:tblPr bandRow="1">
                <a:tableStyleId>{2A488322-F2BA-4B5B-9748-0D474271808F}</a:tableStyleId>
              </a:tblPr>
              <a:tblGrid>
                <a:gridCol w="5685676"/>
                <a:gridCol w="5685676"/>
              </a:tblGrid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ECMWorkflowEngineService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ECMCustomFieldsService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ECMReportService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ECMCardService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ECMAttributionMecanismService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ECMSignalService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ECMColleagueService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ECMTokenService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ECMGroupService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ECMCardIndexService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ECMFolderService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ECMDashBoardService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ECMGlobalParamService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ECMDatasetService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ECMBusinessPeriodService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ECMDataServiceService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ECMOutstandingService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ECMColleagueGroupService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ECMFavoritesService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ECMDocumentService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ECMWorkflowRoleService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ECMSearchDocumentService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3282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ECMCompanyService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pt-BR" sz="2200" b="0" dirty="0" err="1" smtClean="0">
                          <a:latin typeface="Trebuchet MS" panose="020B0603020202020204" pitchFamily="34" charset="0"/>
                        </a:rPr>
                        <a:t>ECMColleagueReplacementService</a:t>
                      </a:r>
                      <a:endParaRPr lang="pt-BR" sz="22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723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ECMCompanyService</a:t>
            </a:r>
            <a:endParaRPr lang="pt-BR" b="1" dirty="0" smtClean="0"/>
          </a:p>
          <a:p>
            <a:endParaRPr lang="pt-BR" dirty="0"/>
          </a:p>
          <a:p>
            <a:pPr>
              <a:lnSpc>
                <a:spcPts val="3600"/>
              </a:lnSpc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Web Service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responsável por realizar operações referentes à empresa no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fluig</a:t>
            </a:r>
          </a:p>
          <a:p>
            <a:pPr>
              <a:lnSpc>
                <a:spcPts val="3600"/>
              </a:lnSpc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>
              <a:lnSpc>
                <a:spcPts val="36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 usado para criação, exclusão, alteração e pesquisar empresas, entre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outros recursos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r="3687"/>
          <a:stretch>
            <a:fillRect/>
          </a:stretch>
        </p:blipFill>
        <p:spPr>
          <a:xfrm>
            <a:off x="10913930" y="2749336"/>
            <a:ext cx="2898776" cy="3600000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://[servidor]:[porta]/webdesk/ECMCompanyService?wsdl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80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ECMDatasetService</a:t>
            </a:r>
            <a:endParaRPr lang="pt-BR" b="1" dirty="0" smtClean="0"/>
          </a:p>
          <a:p>
            <a:endParaRPr lang="pt-BR" dirty="0"/>
          </a:p>
          <a:p>
            <a:pPr>
              <a:lnSpc>
                <a:spcPts val="3800"/>
              </a:lnSpc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Web Service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responsável por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interagir com os datasets do fluig</a:t>
            </a:r>
          </a:p>
          <a:p>
            <a:pPr>
              <a:lnSpc>
                <a:spcPts val="3800"/>
              </a:lnSpc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>
              <a:lnSpc>
                <a:spcPts val="38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 usado para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pesquisar os datasets existentes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0" y="3178305"/>
            <a:ext cx="3188654" cy="2661797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11073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://[servidor]:[porta]/webdesk/ECMDatasetService?wsdl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677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ECMColleagueService</a:t>
            </a:r>
            <a:endParaRPr lang="pt-BR" b="1" dirty="0" smtClean="0"/>
          </a:p>
          <a:p>
            <a:endParaRPr lang="pt-BR" dirty="0"/>
          </a:p>
          <a:p>
            <a:pPr>
              <a:lnSpc>
                <a:spcPts val="3600"/>
              </a:lnSpc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Web Service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responsável por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operações referentes a usuários no fluig</a:t>
            </a:r>
          </a:p>
          <a:p>
            <a:pPr>
              <a:lnSpc>
                <a:spcPts val="3600"/>
              </a:lnSpc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>
              <a:lnSpc>
                <a:spcPts val="36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utilizado para criação, alteração, exclusão e pesquisa de usuários, entre outros recursos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581" y="2749336"/>
            <a:ext cx="3391352" cy="3600000"/>
          </a:xfrm>
        </p:spPr>
      </p:pic>
      <p:sp>
        <p:nvSpPr>
          <p:cNvPr id="7" name="CaixaDeTexto 6"/>
          <p:cNvSpPr txBox="1"/>
          <p:nvPr/>
        </p:nvSpPr>
        <p:spPr>
          <a:xfrm>
            <a:off x="2126034" y="6758371"/>
            <a:ext cx="1270756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://[servidor]:[porta]/webdesk/ECMColleagueService?wsdl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93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web </a:t>
            </a:r>
            <a:r>
              <a:rPr lang="pt-BR" dirty="0" err="1" smtClean="0"/>
              <a:t>services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 err="1" smtClean="0"/>
              <a:t>ECMWorkflowEngineService</a:t>
            </a:r>
            <a:endParaRPr lang="pt-BR" b="1" dirty="0" smtClean="0"/>
          </a:p>
          <a:p>
            <a:endParaRPr lang="pt-BR" dirty="0"/>
          </a:p>
          <a:p>
            <a:pPr>
              <a:lnSpc>
                <a:spcPts val="3800"/>
              </a:lnSpc>
            </a:pP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É o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Web Service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responsável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por operações referentes a processos no fluig</a:t>
            </a:r>
          </a:p>
          <a:p>
            <a:pPr>
              <a:lnSpc>
                <a:spcPts val="3800"/>
              </a:lnSpc>
            </a:pPr>
            <a:endParaRPr lang="pt-BR" dirty="0" smtClean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  <a:p>
            <a:pPr>
              <a:lnSpc>
                <a:spcPts val="38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Pode </a:t>
            </a:r>
            <a:r>
              <a:rPr lang="pt-BR" dirty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ser 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utilizado para movimentar solicitações, entre outros recursos</a:t>
            </a:r>
            <a:endParaRPr lang="pt-BR" dirty="0">
              <a:solidFill>
                <a:srgbClr val="595959"/>
              </a:solidFill>
              <a:latin typeface="Trebuchet MS" pitchFamily="34" charset="0"/>
              <a:cs typeface="Arial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26034" y="6711073"/>
            <a:ext cx="1352912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 err="1" smtClean="0">
                <a:solidFill>
                  <a:srgbClr val="58595B"/>
                </a:solidFill>
                <a:latin typeface="Trebuchet MS"/>
                <a:cs typeface="Trebuchet MS"/>
              </a:rPr>
              <a:t>Stubs</a:t>
            </a:r>
            <a: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  <a:t/>
            </a:r>
            <a:br>
              <a:rPr lang="pt-BR" sz="2200" dirty="0" smtClean="0">
                <a:solidFill>
                  <a:srgbClr val="58595B"/>
                </a:solidFill>
                <a:latin typeface="Trebuchet MS"/>
                <a:cs typeface="Trebuchet MS"/>
              </a:rPr>
            </a:br>
            <a:r>
              <a:rPr lang="pt-BR" sz="2200" b="1" dirty="0" err="1" smtClean="0">
                <a:solidFill>
                  <a:schemeClr val="accent1"/>
                </a:solidFill>
                <a:latin typeface="Trebuchet MS"/>
                <a:cs typeface="Trebuchet MS"/>
              </a:rPr>
              <a:t>wsimport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 </a:t>
            </a:r>
            <a:r>
              <a:rPr lang="pt-BR" sz="2200" b="1" dirty="0">
                <a:solidFill>
                  <a:schemeClr val="accent1"/>
                </a:solidFill>
                <a:latin typeface="Trebuchet MS"/>
                <a:cs typeface="Trebuchet MS"/>
              </a:rPr>
              <a:t>–d C:\Webservices\tmp http</a:t>
            </a:r>
            <a:r>
              <a:rPr lang="pt-BR" sz="2200" b="1" dirty="0" smtClean="0">
                <a:solidFill>
                  <a:schemeClr val="accent1"/>
                </a:solidFill>
                <a:latin typeface="Trebuchet MS"/>
                <a:cs typeface="Trebuchet MS"/>
              </a:rPr>
              <a:t>://[servidor]:[porta]/webdesk/ECMWorkflowEngineService?wsdl </a:t>
            </a:r>
            <a:endParaRPr lang="pt-BR" sz="2200" b="1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pic>
        <p:nvPicPr>
          <p:cNvPr id="3" name="Espaço Reservado para Imagem 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095" b="-12095"/>
          <a:stretch/>
        </p:blipFill>
        <p:spPr>
          <a:xfrm>
            <a:off x="10382884" y="1741252"/>
            <a:ext cx="4450715" cy="552735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93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pic>
        <p:nvPicPr>
          <p:cNvPr id="15" name="Espaço Reservado para Conteúdo 14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94" y="1913235"/>
            <a:ext cx="13133045" cy="5832000"/>
          </a:xfrm>
          <a:ln>
            <a:noFill/>
          </a:ln>
        </p:spPr>
      </p:pic>
      <p:grpSp>
        <p:nvGrpSpPr>
          <p:cNvPr id="16" name="Grupo 15"/>
          <p:cNvGrpSpPr/>
          <p:nvPr/>
        </p:nvGrpSpPr>
        <p:grpSpPr>
          <a:xfrm>
            <a:off x="13537600" y="6768500"/>
            <a:ext cx="1008000" cy="1008000"/>
            <a:chOff x="12734054" y="5818682"/>
            <a:chExt cx="1080000" cy="1080000"/>
          </a:xfrm>
        </p:grpSpPr>
        <p:sp>
          <p:nvSpPr>
            <p:cNvPr id="17" name="Elipse 16"/>
            <p:cNvSpPr/>
            <p:nvPr/>
          </p:nvSpPr>
          <p:spPr>
            <a:xfrm>
              <a:off x="12734054" y="5818682"/>
              <a:ext cx="1080000" cy="1080000"/>
            </a:xfrm>
            <a:prstGeom prst="ellipse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2800" b="1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pic>
          <p:nvPicPr>
            <p:cNvPr id="18" name="Imagem 17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3642" y="5944682"/>
              <a:ext cx="840823" cy="8280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187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884920" y="3759282"/>
            <a:ext cx="5836920" cy="1625436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MÃOS à OBRA!</a:t>
            </a:r>
            <a:endParaRPr lang="pt-BR" sz="6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33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 de fixação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Utilize o WS </a:t>
            </a:r>
            <a:r>
              <a:rPr lang="pt-BR" dirty="0" err="1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DashboardService</a:t>
            </a: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 para verificar se o usuário que está movimentando uma atividade possui alguma atividade em atraso. </a:t>
            </a:r>
          </a:p>
          <a:p>
            <a:pPr lvl="1">
              <a:lnSpc>
                <a:spcPct val="150000"/>
              </a:lnSpc>
            </a:pPr>
            <a:r>
              <a:rPr lang="pt-BR" dirty="0" smtClean="0">
                <a:solidFill>
                  <a:srgbClr val="595959"/>
                </a:solidFill>
                <a:latin typeface="Trebuchet MS" pitchFamily="34" charset="0"/>
                <a:cs typeface="Arial" charset="0"/>
              </a:rPr>
              <a:t>Caso existam tarefas atrasadas, exija que seja adicionada uma Observação na atividade</a:t>
            </a:r>
            <a:endParaRPr lang="pt-BR" dirty="0"/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705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Bpmn</a:t>
            </a:r>
            <a:r>
              <a:rPr lang="pt-BR" dirty="0" smtClean="0"/>
              <a:t> estendido</a:t>
            </a:r>
            <a:endParaRPr lang="pt-BR"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</a:pPr>
            <a:r>
              <a:rPr lang="pt-BR" dirty="0"/>
              <a:t>A notação BPMN 2.0 amplia o escopo de capacidades de BPMN 1.2 </a:t>
            </a:r>
            <a:r>
              <a:rPr lang="pt-BR" dirty="0" smtClean="0"/>
              <a:t>em diversas </a:t>
            </a:r>
            <a:r>
              <a:rPr lang="pt-BR" dirty="0"/>
              <a:t>áreas</a:t>
            </a:r>
            <a:r>
              <a:rPr lang="pt-BR" dirty="0" smtClean="0"/>
              <a:t>:</a:t>
            </a:r>
            <a:endParaRPr lang="pt-BR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Formaliza a execução da semântica para todos os elementos </a:t>
            </a:r>
            <a:r>
              <a:rPr lang="pt-BR" dirty="0" smtClean="0"/>
              <a:t>BPMN</a:t>
            </a:r>
            <a:endParaRPr lang="pt-BR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Define um mecanismo de execução para extensões de modelagem de processos e extensões de modelagens </a:t>
            </a:r>
            <a:r>
              <a:rPr lang="pt-BR" dirty="0" smtClean="0"/>
              <a:t>gráficas</a:t>
            </a:r>
            <a:endParaRPr lang="pt-BR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Refina a composição e correlação de eventos nos </a:t>
            </a:r>
            <a:r>
              <a:rPr lang="pt-BR" dirty="0" smtClean="0"/>
              <a:t>processos</a:t>
            </a:r>
            <a:endParaRPr lang="pt-BR" dirty="0"/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Amplia a definição de interação </a:t>
            </a:r>
            <a:r>
              <a:rPr lang="pt-BR" dirty="0" smtClean="0"/>
              <a:t>humana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2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mobile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 smtClean="0"/>
              <a:t>8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8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Fluig mobile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1800177" y="2529204"/>
            <a:ext cx="10105697" cy="552767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 smtClean="0"/>
              <a:t>Recursos disponíveis: 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Formulário </a:t>
            </a:r>
            <a:r>
              <a:rPr lang="pt-BR" b="1" dirty="0" smtClean="0"/>
              <a:t>único</a:t>
            </a:r>
            <a:r>
              <a:rPr lang="pt-BR" dirty="0" smtClean="0"/>
              <a:t> para Web e Mobile 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Formulários criados através do editor web do fluig </a:t>
            </a:r>
            <a:r>
              <a:rPr lang="pt-BR" dirty="0"/>
              <a:t>utilizam o </a:t>
            </a:r>
            <a:r>
              <a:rPr lang="pt-BR" dirty="0" err="1">
                <a:hlinkClick r:id="rId4"/>
              </a:rPr>
              <a:t>Style</a:t>
            </a:r>
            <a:r>
              <a:rPr lang="pt-BR" dirty="0">
                <a:hlinkClick r:id="rId4"/>
              </a:rPr>
              <a:t> </a:t>
            </a:r>
            <a:r>
              <a:rPr lang="pt-BR" dirty="0" err="1" smtClean="0">
                <a:hlinkClick r:id="rId4"/>
              </a:rPr>
              <a:t>Guide</a:t>
            </a:r>
            <a:r>
              <a:rPr lang="pt-BR" dirty="0" smtClean="0"/>
              <a:t>, portanto estão preparados para Mobile</a:t>
            </a:r>
          </a:p>
          <a:p>
            <a:pPr algn="just">
              <a:lnSpc>
                <a:spcPct val="150000"/>
              </a:lnSpc>
            </a:pPr>
            <a:r>
              <a:rPr lang="pt-BR" dirty="0" smtClean="0"/>
              <a:t>Boas Práticas:</a:t>
            </a:r>
            <a:endParaRPr lang="pt-BR" dirty="0"/>
          </a:p>
          <a:p>
            <a:pPr algn="just"/>
            <a:endParaRPr lang="pt-BR" dirty="0" smtClean="0"/>
          </a:p>
          <a:p>
            <a:pPr marL="0" indent="0" algn="just">
              <a:buNone/>
            </a:pPr>
            <a:r>
              <a:rPr lang="pt-BR" b="1" dirty="0" smtClean="0"/>
              <a:t>Ad Hoc</a:t>
            </a:r>
            <a:r>
              <a:rPr lang="pt-BR" dirty="0" smtClean="0"/>
              <a:t>: Criação de tarefas adicionais via Mobile </a:t>
            </a:r>
            <a:r>
              <a:rPr lang="pt-BR" dirty="0" smtClean="0">
                <a:solidFill>
                  <a:srgbClr val="ED145B"/>
                </a:solidFill>
              </a:rPr>
              <a:t>(Em breve!)</a:t>
            </a:r>
            <a:endParaRPr lang="pt-BR" dirty="0">
              <a:solidFill>
                <a:srgbClr val="ED145B"/>
              </a:solidFill>
            </a:endParaRPr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8244" r="-1771" b="18300"/>
          <a:stretch/>
        </p:blipFill>
        <p:spPr>
          <a:xfrm>
            <a:off x="11657212" y="2529204"/>
            <a:ext cx="4450715" cy="5527357"/>
          </a:xfrm>
        </p:spPr>
      </p:pic>
      <p:pic>
        <p:nvPicPr>
          <p:cNvPr id="7" name="Imagem 6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48" y="2713641"/>
            <a:ext cx="438690" cy="432000"/>
          </a:xfrm>
          <a:prstGeom prst="rect">
            <a:avLst/>
          </a:prstGeom>
        </p:spPr>
      </p:pic>
      <p:pic>
        <p:nvPicPr>
          <p:cNvPr id="9" name="Imagem 8">
            <a:hlinkClick r:id="rId8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86" y="5546178"/>
            <a:ext cx="438690" cy="432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7" y="6501302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39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benefícios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5" y="2529204"/>
            <a:ext cx="10533675" cy="5527675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/>
              <a:t>Permite iniciar/movimentar solicitações de qualquer dispositivo móvel, independente de sua localização </a:t>
            </a:r>
            <a:r>
              <a:rPr lang="pt-BR" dirty="0" smtClean="0"/>
              <a:t>geográfica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/>
              <a:t>Acesso rápido </a:t>
            </a:r>
            <a:r>
              <a:rPr lang="pt-BR" dirty="0" smtClean="0"/>
              <a:t>às informações relevantes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Garante a </a:t>
            </a:r>
            <a:r>
              <a:rPr lang="pt-BR" dirty="0"/>
              <a:t>continuidade do processo, mesmo fora do ambiente </a:t>
            </a:r>
            <a:r>
              <a:rPr lang="pt-BR" dirty="0" smtClean="0"/>
              <a:t>empresarial</a:t>
            </a:r>
            <a:endParaRPr lang="pt-B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BR" dirty="0" smtClean="0"/>
              <a:t>Recurso </a:t>
            </a:r>
            <a:r>
              <a:rPr lang="pt-BR" dirty="0"/>
              <a:t>"Processo Off-line" </a:t>
            </a:r>
            <a:r>
              <a:rPr lang="pt-BR" dirty="0" smtClean="0"/>
              <a:t>permite preencher </a:t>
            </a:r>
            <a:r>
              <a:rPr lang="pt-BR" dirty="0"/>
              <a:t>informações mesmo sem acesso </a:t>
            </a:r>
            <a:r>
              <a:rPr lang="pt-BR" dirty="0" smtClean="0"/>
              <a:t>à </a:t>
            </a:r>
            <a:r>
              <a:rPr lang="pt-BR" dirty="0"/>
              <a:t>internet, para futura </a:t>
            </a:r>
            <a:r>
              <a:rPr lang="pt-BR" dirty="0" smtClean="0"/>
              <a:t>sincronização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241">
            <a:off x="13087721" y="3564867"/>
            <a:ext cx="2496948" cy="3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6819">
            <a:off x="13673696" y="4314213"/>
            <a:ext cx="1324996" cy="18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957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Habilitar processo mobile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938" y="2387600"/>
            <a:ext cx="10915774" cy="5748338"/>
          </a:xfr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860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Processos off-line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 smtClean="0"/>
              <a:t>Permite preencher informações no formulário para </a:t>
            </a:r>
            <a:r>
              <a:rPr lang="pt-BR" b="1" dirty="0" smtClean="0"/>
              <a:t>futura sincronização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É </a:t>
            </a:r>
            <a:r>
              <a:rPr lang="pt-BR" dirty="0"/>
              <a:t>possível utilizar o guia de estilos </a:t>
            </a:r>
            <a:r>
              <a:rPr lang="pt-BR" dirty="0" smtClean="0"/>
              <a:t>sem </a:t>
            </a:r>
            <a:r>
              <a:rPr lang="pt-BR" dirty="0"/>
              <a:t>a necessidade de qualquer conexão a </a:t>
            </a:r>
            <a:r>
              <a:rPr lang="pt-BR" dirty="0" smtClean="0"/>
              <a:t>internet</a:t>
            </a:r>
          </a:p>
          <a:p>
            <a:pPr>
              <a:lnSpc>
                <a:spcPct val="150000"/>
              </a:lnSpc>
            </a:pPr>
            <a:r>
              <a:rPr lang="pt-BR" b="1" dirty="0" smtClean="0"/>
              <a:t>Uma </a:t>
            </a:r>
            <a:r>
              <a:rPr lang="pt-BR" b="1" dirty="0"/>
              <a:t>vez ao dia </a:t>
            </a:r>
            <a:r>
              <a:rPr lang="pt-BR" dirty="0"/>
              <a:t>o fluig Mobile </a:t>
            </a:r>
            <a:r>
              <a:rPr lang="pt-BR" dirty="0" smtClean="0"/>
              <a:t>verifica </a:t>
            </a:r>
            <a:r>
              <a:rPr lang="pt-BR" dirty="0"/>
              <a:t>novas </a:t>
            </a:r>
            <a:r>
              <a:rPr lang="pt-BR" dirty="0" smtClean="0"/>
              <a:t>atualizações. Caso </a:t>
            </a:r>
            <a:r>
              <a:rPr lang="pt-BR" dirty="0"/>
              <a:t>alguma </a:t>
            </a:r>
            <a:r>
              <a:rPr lang="pt-BR" dirty="0" smtClean="0"/>
              <a:t>esteja </a:t>
            </a:r>
            <a:r>
              <a:rPr lang="pt-BR" dirty="0"/>
              <a:t>disponível, </a:t>
            </a:r>
            <a:r>
              <a:rPr lang="pt-BR" dirty="0" smtClean="0"/>
              <a:t>será feito o download automaticamente</a:t>
            </a:r>
          </a:p>
          <a:p>
            <a:pPr>
              <a:lnSpc>
                <a:spcPct val="150000"/>
              </a:lnSpc>
            </a:pPr>
            <a:r>
              <a:rPr lang="pt-BR" dirty="0" smtClean="0"/>
              <a:t>Suporte a datasets off-line (</a:t>
            </a:r>
            <a:r>
              <a:rPr lang="pt-BR" dirty="0" err="1" smtClean="0"/>
              <a:t>iOS</a:t>
            </a:r>
            <a:r>
              <a:rPr lang="pt-BR" dirty="0" smtClean="0"/>
              <a:t> e Android)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pt-BR" dirty="0" smtClean="0"/>
              <a:t>Anexos </a:t>
            </a:r>
            <a:r>
              <a:rPr lang="pt-BR" dirty="0"/>
              <a:t>off-line não podem ter referências </a:t>
            </a:r>
            <a:r>
              <a:rPr lang="pt-BR" dirty="0" smtClean="0"/>
              <a:t>externas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81" y="7289581"/>
            <a:ext cx="720000" cy="7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93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PROCESSOS OFF-LINE</a:t>
            </a:r>
            <a:endParaRPr lang="pt-BR" dirty="0"/>
          </a:p>
        </p:txBody>
      </p:sp>
      <p:pic>
        <p:nvPicPr>
          <p:cNvPr id="5" name="jA99Xz0PAVA"/>
          <p:cNvPicPr>
            <a:picLocks noGrp="1" noRot="1" noChangeAspect="1"/>
          </p:cNvPicPr>
          <p:nvPr>
            <p:ph sz="quarter" idx="10"/>
            <a:videoFile r:link="rId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72" y="2572188"/>
            <a:ext cx="7916906" cy="4455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4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Canais de comunicação fluig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0"/>
          </p:nvPr>
        </p:nvSpPr>
        <p:spPr>
          <a:xfrm>
            <a:off x="741998" y="2727960"/>
            <a:ext cx="13614082" cy="5328919"/>
          </a:xfrm>
        </p:spPr>
        <p:txBody>
          <a:bodyPr numCol="2" anchor="t"/>
          <a:lstStyle/>
          <a:p>
            <a:r>
              <a:rPr lang="pt-BR" dirty="0" smtClean="0"/>
              <a:t>Site: </a:t>
            </a:r>
            <a:r>
              <a:rPr lang="pt-BR" dirty="0" smtClean="0">
                <a:hlinkClick r:id="rId3"/>
              </a:rPr>
              <a:t>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Documentação: </a:t>
            </a:r>
            <a:r>
              <a:rPr lang="pt-BR" dirty="0" smtClean="0">
                <a:hlinkClick r:id="rId4"/>
              </a:rPr>
              <a:t>dev.fluig.com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Guia de </a:t>
            </a:r>
            <a:r>
              <a:rPr lang="pt-BR" dirty="0" smtClean="0"/>
              <a:t>Relacionamento: </a:t>
            </a:r>
          </a:p>
          <a:p>
            <a:endParaRPr lang="pt-BR" dirty="0"/>
          </a:p>
          <a:p>
            <a:r>
              <a:rPr lang="pt-BR" dirty="0" smtClean="0"/>
              <a:t>Suporte: </a:t>
            </a:r>
            <a:r>
              <a:rPr lang="pt-BR" dirty="0" smtClean="0">
                <a:hlinkClick r:id="rId5" action="ppaction://hlinkfile"/>
              </a:rPr>
              <a:t>suporte.fluig.com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Comunidade DEV fluig:</a:t>
            </a:r>
          </a:p>
          <a:p>
            <a:endParaRPr lang="pt-BR" dirty="0" smtClean="0"/>
          </a:p>
          <a:p>
            <a:r>
              <a:rPr lang="pt-BR" dirty="0" smtClean="0"/>
              <a:t>Blog</a:t>
            </a:r>
            <a:r>
              <a:rPr lang="pt-BR" dirty="0"/>
              <a:t>: </a:t>
            </a:r>
            <a:r>
              <a:rPr lang="pt-BR" dirty="0" smtClean="0">
                <a:hlinkClick r:id="rId6"/>
              </a:rPr>
              <a:t>fluig.com/blog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YouTube</a:t>
            </a:r>
            <a:r>
              <a:rPr lang="pt-BR" dirty="0" smtClean="0"/>
              <a:t>: </a:t>
            </a:r>
            <a:r>
              <a:rPr lang="pt-BR" dirty="0" smtClean="0">
                <a:hlinkClick r:id="rId7"/>
              </a:rPr>
              <a:t>youtube.com/</a:t>
            </a:r>
            <a:r>
              <a:rPr lang="pt-BR" dirty="0" err="1" smtClean="0">
                <a:hlinkClick r:id="rId7"/>
              </a:rPr>
              <a:t>fluigplatform</a:t>
            </a:r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SlideShare</a:t>
            </a:r>
            <a:r>
              <a:rPr lang="pt-BR" dirty="0"/>
              <a:t>: </a:t>
            </a:r>
            <a:r>
              <a:rPr lang="pt-BR" dirty="0" smtClean="0">
                <a:hlinkClick r:id="rId8"/>
              </a:rPr>
              <a:t>pt.slideshare.net/fluig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err="1" smtClean="0"/>
              <a:t>Scribd</a:t>
            </a:r>
            <a:r>
              <a:rPr lang="pt-BR" dirty="0" smtClean="0"/>
              <a:t>: </a:t>
            </a:r>
            <a:r>
              <a:rPr lang="pt-BR" dirty="0" smtClean="0">
                <a:hlinkClick r:id="rId9"/>
              </a:rPr>
              <a:t>scribd.com/</a:t>
            </a:r>
            <a:r>
              <a:rPr lang="pt-BR" dirty="0" err="1" smtClean="0">
                <a:hlinkClick r:id="rId9"/>
              </a:rPr>
              <a:t>fluigplatform</a:t>
            </a:r>
            <a:endParaRPr lang="pt-BR" dirty="0" smtClean="0"/>
          </a:p>
        </p:txBody>
      </p:sp>
      <p:pic>
        <p:nvPicPr>
          <p:cNvPr id="7" name="Espaço Reservado para Imagem 5">
            <a:hlinkClick r:id="rId10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4918758" y="6801801"/>
            <a:ext cx="467880" cy="468490"/>
          </a:xfrm>
          <a:prstGeom prst="rect">
            <a:avLst/>
          </a:prstGeom>
        </p:spPr>
      </p:pic>
      <p:pic>
        <p:nvPicPr>
          <p:cNvPr id="6" name="Espaço Reservado para Imagem 5">
            <a:hlinkClick r:id="rId12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857" r="-4227" b="-505"/>
          <a:stretch/>
        </p:blipFill>
        <p:spPr>
          <a:xfrm>
            <a:off x="5301272" y="4763591"/>
            <a:ext cx="467880" cy="4684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420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smtClean="0"/>
              <a:t>FLUIG EDUCATION CENTER</a:t>
            </a:r>
            <a:endParaRPr lang="pt-B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0073640" y="4619301"/>
            <a:ext cx="4475163" cy="776714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E-mail: fluig.education.center@fluig.com</a:t>
            </a:r>
          </a:p>
          <a:p>
            <a:r>
              <a:rPr lang="pt-BR" dirty="0"/>
              <a:t>Fone: (11) 2099-7337</a:t>
            </a:r>
          </a:p>
          <a:p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6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0430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 </a:t>
            </a:r>
            <a:r>
              <a:rPr lang="pt-BR" dirty="0" err="1" smtClean="0"/>
              <a:t>bpmn</a:t>
            </a:r>
            <a:r>
              <a:rPr lang="pt-BR" dirty="0" smtClean="0"/>
              <a:t> </a:t>
            </a:r>
            <a:r>
              <a:rPr lang="pt-BR" dirty="0" err="1" smtClean="0"/>
              <a:t>EStendido</a:t>
            </a:r>
            <a:endParaRPr lang="pt-BR" dirty="0"/>
          </a:p>
        </p:txBody>
      </p:sp>
      <p:pic>
        <p:nvPicPr>
          <p:cNvPr id="1026" name="Imagem 64" descr="http://tdn.totvs.com/download/attachments/126714186/01.png?version=1&amp;modificationDate=1393446069000&amp;api=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59" y="252920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2126034" y="2529204"/>
            <a:ext cx="12707565" cy="5527675"/>
          </a:xfrm>
        </p:spPr>
        <p:txBody>
          <a:bodyPr/>
          <a:lstStyle/>
          <a:p>
            <a:r>
              <a:rPr lang="pt-BR" dirty="0" smtClean="0"/>
              <a:t>Evento Inicial de processo comum</a:t>
            </a:r>
          </a:p>
          <a:p>
            <a:pPr lvl="1"/>
            <a:r>
              <a:rPr lang="pt-BR" dirty="0" smtClean="0"/>
              <a:t>Indica o início do processo</a:t>
            </a:r>
          </a:p>
          <a:p>
            <a:pPr lvl="1"/>
            <a:r>
              <a:rPr lang="pt-BR" dirty="0" smtClean="0"/>
              <a:t>Usuários </a:t>
            </a:r>
            <a:r>
              <a:rPr lang="pt-BR" dirty="0"/>
              <a:t>que tiverem a permissão </a:t>
            </a:r>
            <a:r>
              <a:rPr lang="pt-BR" dirty="0" smtClean="0"/>
              <a:t>poderão </a:t>
            </a:r>
            <a:r>
              <a:rPr lang="pt-BR" dirty="0"/>
              <a:t>iniciar o mesmo através da tela de inicialização de solicitações </a:t>
            </a:r>
            <a:r>
              <a:rPr lang="pt-BR" dirty="0" smtClean="0"/>
              <a:t>do fluig</a:t>
            </a:r>
          </a:p>
          <a:p>
            <a:pPr lvl="1"/>
            <a:r>
              <a:rPr lang="pt-BR" dirty="0" smtClean="0"/>
              <a:t>As </a:t>
            </a:r>
            <a:r>
              <a:rPr lang="pt-BR" dirty="0"/>
              <a:t>permissões são definidas através do mecanismo de atribuição desta </a:t>
            </a:r>
            <a:r>
              <a:rPr lang="pt-BR" dirty="0" smtClean="0"/>
              <a:t>atividade</a:t>
            </a:r>
          </a:p>
          <a:p>
            <a:pPr lvl="1"/>
            <a:r>
              <a:rPr lang="pt-BR" dirty="0" smtClean="0"/>
              <a:t>O fluig </a:t>
            </a:r>
            <a:r>
              <a:rPr lang="pt-BR" dirty="0"/>
              <a:t>aceitará apenas uma única instância de objeto de </a:t>
            </a:r>
            <a:r>
              <a:rPr lang="pt-BR" dirty="0" smtClean="0"/>
              <a:t>Início </a:t>
            </a:r>
            <a:r>
              <a:rPr lang="pt-BR" dirty="0"/>
              <a:t>comum por </a:t>
            </a:r>
            <a:r>
              <a:rPr lang="pt-BR" dirty="0" smtClean="0"/>
              <a:t>diagrama</a:t>
            </a:r>
          </a:p>
          <a:p>
            <a:pPr lvl="1"/>
            <a:endParaRPr lang="pt-BR" dirty="0"/>
          </a:p>
          <a:p>
            <a:r>
              <a:rPr lang="pt-BR" dirty="0" smtClean="0"/>
              <a:t>Evento Final de processo comum</a:t>
            </a:r>
          </a:p>
          <a:p>
            <a:pPr lvl="1"/>
            <a:r>
              <a:rPr lang="pt-BR" dirty="0" smtClean="0"/>
              <a:t>Indica o fim do processo</a:t>
            </a:r>
          </a:p>
          <a:p>
            <a:pPr lvl="1"/>
            <a:r>
              <a:rPr lang="pt-BR" dirty="0" smtClean="0"/>
              <a:t>Esta tarefa não é atribuída a nenhum usuário</a:t>
            </a:r>
          </a:p>
          <a:p>
            <a:pPr lvl="1"/>
            <a:r>
              <a:rPr lang="pt-BR" dirty="0" smtClean="0"/>
              <a:t>Não ocorrem processamentos após o final da solicitação (exceto via desenvolvimento)</a:t>
            </a:r>
          </a:p>
          <a:p>
            <a:pPr lvl="1"/>
            <a:r>
              <a:rPr lang="pt-BR" dirty="0" smtClean="0"/>
              <a:t>É possível ter um ou mais Finais comuns</a:t>
            </a:r>
            <a:endParaRPr lang="pt-BR" dirty="0"/>
          </a:p>
        </p:txBody>
      </p:sp>
      <p:pic>
        <p:nvPicPr>
          <p:cNvPr id="1027" name="Imagem 71" descr="http://tdn.totvs.com/download/attachments/126714950/17.png?version=1&amp;modificationDate=1393445981000&amp;api=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59" y="5576820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30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8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SLIDES_STAND BY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1_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1_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_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4.xml><?xml version="1.0" encoding="utf-8"?>
<a:theme xmlns:a="http://schemas.openxmlformats.org/drawingml/2006/main" name="1_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_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6.xml><?xml version="1.0" encoding="utf-8"?>
<a:theme xmlns:a="http://schemas.openxmlformats.org/drawingml/2006/main" name="FLUIDOS_COLORIDOS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7.xml><?xml version="1.0" encoding="utf-8"?>
<a:theme xmlns:a="http://schemas.openxmlformats.org/drawingml/2006/main" name="VÍDE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all_white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all_wh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ENCERRAMENTO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1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BERTURA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capa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cap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LIDES_CONTEÚDOS">
  <a:themeElements>
    <a:clrScheme name="Fluig_Theme">
      <a:dk1>
        <a:srgbClr val="58595B"/>
      </a:dk1>
      <a:lt1>
        <a:srgbClr val="FFFFFF"/>
      </a:lt1>
      <a:dk2>
        <a:srgbClr val="A7A9AC"/>
      </a:dk2>
      <a:lt2>
        <a:srgbClr val="D1D3D4"/>
      </a:lt2>
      <a:accent1>
        <a:srgbClr val="ED145B"/>
      </a:accent1>
      <a:accent2>
        <a:srgbClr val="F15A22"/>
      </a:accent2>
      <a:accent3>
        <a:srgbClr val="FAA61A"/>
      </a:accent3>
      <a:accent4>
        <a:srgbClr val="FFCC00"/>
      </a:accent4>
      <a:accent5>
        <a:srgbClr val="A6CE39"/>
      </a:accent5>
      <a:accent6>
        <a:srgbClr val="454544"/>
      </a:accent6>
      <a:hlink>
        <a:srgbClr val="F15A22"/>
      </a:hlink>
      <a:folHlink>
        <a:srgbClr val="5859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SEPARATA_CINZ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SEPARATA_VERMELH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pleno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pleno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SEPARATA_LARANJ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red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15A22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re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SEPARATA_AMARELA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SEPARATA_VERDE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gradiente_green">
      <a:majorFont>
        <a:latin typeface="Open Sans 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ts val="720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rgbClr val="4C4C4C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FFFFFF"/>
            </a:solidFill>
            <a:latin typeface="Trebuchet MS"/>
            <a:cs typeface="Trebuchet MS"/>
          </a:defRPr>
        </a:defPPr>
      </a:lstStyle>
    </a:txDef>
  </a:objectDefaults>
  <a:extraClrSchemeLst>
    <a:extraClrScheme>
      <a:clrScheme name="gradiente_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SEPARATA_VERDE_2">
  <a:themeElements>
    <a:clrScheme name="Cores_fluig 1">
      <a:dk1>
        <a:srgbClr val="A1C30D"/>
      </a:dk1>
      <a:lt1>
        <a:srgbClr val="D6D706"/>
      </a:lt1>
      <a:dk2>
        <a:srgbClr val="EEE30A"/>
      </a:dk2>
      <a:lt2>
        <a:srgbClr val="FFEA59"/>
      </a:lt2>
      <a:accent1>
        <a:srgbClr val="DC0040"/>
      </a:accent1>
      <a:accent2>
        <a:srgbClr val="CE2C12"/>
      </a:accent2>
      <a:accent3>
        <a:srgbClr val="E54F0A"/>
      </a:accent3>
      <a:accent4>
        <a:srgbClr val="F39609"/>
      </a:accent4>
      <a:accent5>
        <a:srgbClr val="FEC307"/>
      </a:accent5>
      <a:accent6>
        <a:srgbClr val="45454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15A22"/>
        </a:solidFill>
        <a:ln w="19050" cap="rnd">
          <a:noFill/>
          <a:rou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rgbClr val="FFFFFF"/>
            </a:solidFill>
            <a:latin typeface="Trebuchet MS"/>
            <a:cs typeface="Trebuchet MS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>
            <a:solidFill>
              <a:srgbClr val="636463"/>
            </a:solidFill>
            <a:latin typeface="Trebuchet MS"/>
            <a:cs typeface="Trebuchet MS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Template_fluig</Template>
  <TotalTime>0</TotalTime>
  <Words>3456</Words>
  <Application>Microsoft Office PowerPoint</Application>
  <PresentationFormat>Personalizar</PresentationFormat>
  <Paragraphs>530</Paragraphs>
  <Slides>88</Slides>
  <Notes>7</Notes>
  <HiddenSlides>1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20</vt:i4>
      </vt:variant>
      <vt:variant>
        <vt:lpstr>Títulos de slides</vt:lpstr>
      </vt:variant>
      <vt:variant>
        <vt:i4>88</vt:i4>
      </vt:variant>
    </vt:vector>
  </HeadingPairs>
  <TitlesOfParts>
    <vt:vector size="119" baseType="lpstr">
      <vt:lpstr>Arial</vt:lpstr>
      <vt:lpstr>Calibri</vt:lpstr>
      <vt:lpstr>Courier New</vt:lpstr>
      <vt:lpstr>Gill Sans Light</vt:lpstr>
      <vt:lpstr>Open Sans Bold</vt:lpstr>
      <vt:lpstr>Open Sans Light</vt:lpstr>
      <vt:lpstr>Open Sans Semibold</vt:lpstr>
      <vt:lpstr>Tahoma</vt:lpstr>
      <vt:lpstr>Trebuchet MS</vt:lpstr>
      <vt:lpstr>ヒラギノ角ゴ ProN W3</vt:lpstr>
      <vt:lpstr>ヒラギノ角ゴ ProN W6</vt:lpstr>
      <vt:lpstr>SLIDES_STAND BY</vt:lpstr>
      <vt:lpstr>ABERTURA</vt:lpstr>
      <vt:lpstr>SLIDES_CONTEÚDOS</vt:lpstr>
      <vt:lpstr>SEPARATA_CINZA</vt:lpstr>
      <vt:lpstr>SEPARATA_VERMELHA</vt:lpstr>
      <vt:lpstr>SEPARATA_LARANJA</vt:lpstr>
      <vt:lpstr>SEPARATA_AMARELA</vt:lpstr>
      <vt:lpstr>SEPARATA_VERDE</vt:lpstr>
      <vt:lpstr>SEPARATA_VERDE_2</vt:lpstr>
      <vt:lpstr>1_SEPARATA_CINZA</vt:lpstr>
      <vt:lpstr>1_SEPARATA_VERMELHA</vt:lpstr>
      <vt:lpstr>1_SEPARATA_LARANJA</vt:lpstr>
      <vt:lpstr>1_SEPARATA_AMARELA</vt:lpstr>
      <vt:lpstr>1_SEPARATA_VERDE</vt:lpstr>
      <vt:lpstr>1_SEPARATA_VERDE_2</vt:lpstr>
      <vt:lpstr>FLUIDOS_COLORIDOS</vt:lpstr>
      <vt:lpstr>VÍDEO</vt:lpstr>
      <vt:lpstr>ENCERRAMENTO</vt:lpstr>
      <vt:lpstr>Custom Design</vt:lpstr>
      <vt:lpstr>1_SLIDES_CONTEÚDOS</vt:lpstr>
      <vt:lpstr>Apresentação do PowerPoint</vt:lpstr>
      <vt:lpstr>bpm</vt:lpstr>
      <vt:lpstr>bpm</vt:lpstr>
      <vt:lpstr>Apresentação do PowerPoint</vt:lpstr>
      <vt:lpstr>bpmn</vt:lpstr>
      <vt:lpstr>Bpmn principal e estendido</vt:lpstr>
      <vt:lpstr>Bpmn principal e estendido</vt:lpstr>
      <vt:lpstr>Bpmn estendido</vt:lpstr>
      <vt:lpstr>Componentes bpmn EStendido</vt:lpstr>
      <vt:lpstr>Componentes bpmn EStendido</vt:lpstr>
      <vt:lpstr>EXEMPLO</vt:lpstr>
      <vt:lpstr>Componentes bpmn EStendido</vt:lpstr>
      <vt:lpstr>EXEMPLO</vt:lpstr>
      <vt:lpstr>Componentes bpmn EStendido</vt:lpstr>
      <vt:lpstr>EXEMPLO</vt:lpstr>
      <vt:lpstr>Componentes bpmn EStendido</vt:lpstr>
      <vt:lpstr>EXEMPLO</vt:lpstr>
      <vt:lpstr>Componentes bpmn EStendido</vt:lpstr>
      <vt:lpstr>Componentes bpmn EStendido</vt:lpstr>
      <vt:lpstr>Componentes bpmn EStendido</vt:lpstr>
      <vt:lpstr>Componentes bpmn EStendido</vt:lpstr>
      <vt:lpstr>Componentes bpmn EStendido</vt:lpstr>
      <vt:lpstr>Componentes bpmn EStendido</vt:lpstr>
      <vt:lpstr>Componentes bpmn EStendido</vt:lpstr>
      <vt:lpstr>Componentes bpmn EStendido</vt:lpstr>
      <vt:lpstr>EXEMPLO</vt:lpstr>
      <vt:lpstr>EXEMPLO</vt:lpstr>
      <vt:lpstr>Componentes bpmn EStendido</vt:lpstr>
      <vt:lpstr>Componentes bpmn EStendido</vt:lpstr>
      <vt:lpstr>Componentes bpmn EStendido</vt:lpstr>
      <vt:lpstr>Componentes bpmn EStendido</vt:lpstr>
      <vt:lpstr>EXEMPLO</vt:lpstr>
      <vt:lpstr>Componentes bpmn EStendido</vt:lpstr>
      <vt:lpstr>Componentes bpmn EStendido</vt:lpstr>
      <vt:lpstr>Componentes bpmn EStendido</vt:lpstr>
      <vt:lpstr>Componentes bpmn EStendido</vt:lpstr>
      <vt:lpstr>EXEMPLO</vt:lpstr>
      <vt:lpstr>MÃOS à OBRA!</vt:lpstr>
      <vt:lpstr>Exercícios de fixação</vt:lpstr>
      <vt:lpstr>Exercícios de fixação / exemplo</vt:lpstr>
      <vt:lpstr>Apresentação do PowerPoint</vt:lpstr>
      <vt:lpstr>Mecanismo customizado</vt:lpstr>
      <vt:lpstr>Mecanismo customizado</vt:lpstr>
      <vt:lpstr>Novo Mecanismo customizado</vt:lpstr>
      <vt:lpstr>Novo Mecanismo customizado</vt:lpstr>
      <vt:lpstr>Novo Mecanismo customizado Utilizando dataset</vt:lpstr>
      <vt:lpstr>Novo Mecanismo customizado Utilizando web service</vt:lpstr>
      <vt:lpstr>Novo mecanismo customizado </vt:lpstr>
      <vt:lpstr>MÃOS à OBRA!</vt:lpstr>
      <vt:lpstr>Exercícios de fixação</vt:lpstr>
      <vt:lpstr>Apresentação do PowerPoint</vt:lpstr>
      <vt:lpstr>Eventos de processo</vt:lpstr>
      <vt:lpstr>Novo evento de processo</vt:lpstr>
      <vt:lpstr>Tipos de eventos do processo</vt:lpstr>
      <vt:lpstr>Tipos de eventos do processo</vt:lpstr>
      <vt:lpstr>Tipos de eventos do processo</vt:lpstr>
      <vt:lpstr>Ordem de execução dos eventos</vt:lpstr>
      <vt:lpstr>hapi</vt:lpstr>
      <vt:lpstr>exemplo</vt:lpstr>
      <vt:lpstr>exemplo</vt:lpstr>
      <vt:lpstr>MÃOS à OBRA!</vt:lpstr>
      <vt:lpstr>Exercícios de fixação</vt:lpstr>
      <vt:lpstr>Apresentação do PowerPoint</vt:lpstr>
      <vt:lpstr>Variáveis globais</vt:lpstr>
      <vt:lpstr>Variáveis globais</vt:lpstr>
      <vt:lpstr>exemplo</vt:lpstr>
      <vt:lpstr>Apresentação do PowerPoint</vt:lpstr>
      <vt:lpstr>Api pública</vt:lpstr>
      <vt:lpstr>Api pública / exemplo</vt:lpstr>
      <vt:lpstr>Apresentação do PowerPoint</vt:lpstr>
      <vt:lpstr>Web services</vt:lpstr>
      <vt:lpstr>Tipos de web services</vt:lpstr>
      <vt:lpstr>Tipos de web services</vt:lpstr>
      <vt:lpstr>Tipos de web services</vt:lpstr>
      <vt:lpstr>Tipos de web services</vt:lpstr>
      <vt:lpstr>Tipos de web services</vt:lpstr>
      <vt:lpstr>exemplo</vt:lpstr>
      <vt:lpstr>MÃOS à OBRA!</vt:lpstr>
      <vt:lpstr>Exercícios de fixação</vt:lpstr>
      <vt:lpstr>Apresentação do PowerPoint</vt:lpstr>
      <vt:lpstr>Fluig mobile</vt:lpstr>
      <vt:lpstr>benefícios</vt:lpstr>
      <vt:lpstr>Habilitar processo mobile</vt:lpstr>
      <vt:lpstr>Processos off-line</vt:lpstr>
      <vt:lpstr>PROCESSOS OFF-LINE</vt:lpstr>
      <vt:lpstr>Canais de comunicação fluig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2015-09-14T19:22:44Z</dcterms:created>
  <dcterms:modified xsi:type="dcterms:W3CDTF">2016-07-21T21:17:14Z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366621A3-BF7A-430E-81C2-9413AF995A14</vt:lpwstr>
  </property>
  <property fmtid="{D5CDD505-2E9C-101B-9397-08002B2CF9AE}" pid="3" name="ArticulatePath">
    <vt:lpwstr>Treinamentos - Desenvolvimento BPM</vt:lpwstr>
  </property>
</Properties>
</file>